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8" r:id="rId4"/>
    <p:sldMasterId id="2147483660" r:id="rId5"/>
    <p:sldMasterId id="2147483693" r:id="rId6"/>
    <p:sldMasterId id="2147483903" r:id="rId7"/>
    <p:sldMasterId id="2147483931" r:id="rId8"/>
  </p:sldMasterIdLst>
  <p:notesMasterIdLst>
    <p:notesMasterId r:id="rId67"/>
  </p:notesMasterIdLst>
  <p:sldIdLst>
    <p:sldId id="341" r:id="rId9"/>
    <p:sldId id="343" r:id="rId10"/>
    <p:sldId id="344" r:id="rId11"/>
    <p:sldId id="413" r:id="rId12"/>
    <p:sldId id="366" r:id="rId13"/>
    <p:sldId id="367" r:id="rId14"/>
    <p:sldId id="368" r:id="rId15"/>
    <p:sldId id="369" r:id="rId16"/>
    <p:sldId id="345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46" r:id="rId38"/>
    <p:sldId id="390" r:id="rId39"/>
    <p:sldId id="391" r:id="rId40"/>
    <p:sldId id="392" r:id="rId41"/>
    <p:sldId id="348" r:id="rId42"/>
    <p:sldId id="393" r:id="rId43"/>
    <p:sldId id="394" r:id="rId44"/>
    <p:sldId id="395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350" r:id="rId60"/>
    <p:sldId id="411" r:id="rId61"/>
    <p:sldId id="351" r:id="rId62"/>
    <p:sldId id="359" r:id="rId63"/>
    <p:sldId id="363" r:id="rId64"/>
    <p:sldId id="362" r:id="rId65"/>
    <p:sldId id="364" r:id="rId66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44AF079-79B7-4763-A662-1D0D55791B37}">
          <p14:sldIdLst>
            <p14:sldId id="341"/>
            <p14:sldId id="343"/>
            <p14:sldId id="344"/>
            <p14:sldId id="413"/>
            <p14:sldId id="366"/>
            <p14:sldId id="367"/>
            <p14:sldId id="368"/>
            <p14:sldId id="369"/>
            <p14:sldId id="345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46"/>
            <p14:sldId id="390"/>
            <p14:sldId id="391"/>
            <p14:sldId id="392"/>
            <p14:sldId id="348"/>
            <p14:sldId id="393"/>
            <p14:sldId id="394"/>
            <p14:sldId id="395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350"/>
            <p14:sldId id="411"/>
            <p14:sldId id="351"/>
            <p14:sldId id="359"/>
            <p14:sldId id="363"/>
            <p14:sldId id="362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yazami-Adli Mohamed" initials="EM" lastIdx="1" clrIdx="0">
    <p:extLst>
      <p:ext uri="{19B8F6BF-5375-455C-9EA6-DF929625EA0E}">
        <p15:presenceInfo xmlns:p15="http://schemas.microsoft.com/office/powerpoint/2012/main" userId="S-1-5-21-383200802-4186732323-4104849335-52109" providerId="AD"/>
      </p:ext>
    </p:extLst>
  </p:cmAuthor>
  <p:cmAuthor id="2" name="Harouche Nadia" initials="HN" lastIdx="1" clrIdx="1">
    <p:extLst>
      <p:ext uri="{19B8F6BF-5375-455C-9EA6-DF929625EA0E}">
        <p15:presenceInfo xmlns:p15="http://schemas.microsoft.com/office/powerpoint/2012/main" userId="S::nadia.harouche@csmaroc.gfi.fr::4ebcfa52-f785-4bd8-817d-ccbf72961e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2C4"/>
    <a:srgbClr val="ABA1A4"/>
    <a:srgbClr val="F57100"/>
    <a:srgbClr val="C0E947"/>
    <a:srgbClr val="82DD46"/>
    <a:srgbClr val="4DCE47"/>
    <a:srgbClr val="D4FE22"/>
    <a:srgbClr val="FFB04C"/>
    <a:srgbClr val="49BE6D"/>
    <a:srgbClr val="A9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800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159B6-2759-4DED-A09B-3F2A452E1F9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C75BD4-0AE0-4BC1-8362-939994F8B521}">
      <dgm:prSet phldrT="[Texte]" custT="1"/>
      <dgm:spPr/>
      <dgm:t>
        <a:bodyPr/>
        <a:lstStyle/>
        <a:p>
          <a:r>
            <a:rPr lang="fr-FR" sz="1800" b="1" u="sng" dirty="0">
              <a:solidFill>
                <a:schemeClr val="tx2"/>
              </a:solidFill>
            </a:rPr>
            <a:t>API, Applicatifs et Architecture</a:t>
          </a:r>
        </a:p>
      </dgm:t>
    </dgm:pt>
    <dgm:pt modelId="{8EEC2183-3EC6-4D67-8245-08AFF534528A}" type="parTrans" cxnId="{B61B3CE8-116B-432B-A42A-DA22A64DB10B}">
      <dgm:prSet/>
      <dgm:spPr/>
      <dgm:t>
        <a:bodyPr/>
        <a:lstStyle/>
        <a:p>
          <a:endParaRPr lang="fr-FR"/>
        </a:p>
      </dgm:t>
    </dgm:pt>
    <dgm:pt modelId="{3E859EAA-1A22-4B4C-A9D9-27693294BD69}" type="sibTrans" cxnId="{B61B3CE8-116B-432B-A42A-DA22A64DB10B}">
      <dgm:prSet/>
      <dgm:spPr/>
      <dgm:t>
        <a:bodyPr/>
        <a:lstStyle/>
        <a:p>
          <a:endParaRPr lang="fr-FR"/>
        </a:p>
      </dgm:t>
    </dgm:pt>
    <dgm:pt modelId="{B1470EAD-DC6D-4BD7-A6F7-0DBB60EF5A44}">
      <dgm:prSet phldrT="[Texte]" custT="1"/>
      <dgm:spPr/>
      <dgm:t>
        <a:bodyPr/>
        <a:lstStyle/>
        <a:p>
          <a:r>
            <a:rPr lang="fr-FR" sz="1600" b="1" dirty="0" err="1">
              <a:solidFill>
                <a:schemeClr val="tx2"/>
              </a:solidFill>
            </a:rPr>
            <a:t>SpringBoot</a:t>
          </a:r>
          <a:r>
            <a:rPr lang="fr-FR" sz="1800" b="1" dirty="0">
              <a:solidFill>
                <a:schemeClr val="tx2"/>
              </a:solidFill>
            </a:rPr>
            <a:t> 2.4.9</a:t>
          </a:r>
        </a:p>
      </dgm:t>
    </dgm:pt>
    <dgm:pt modelId="{17562937-A9E0-40D7-AF9C-6ACFDA9293FA}" type="parTrans" cxnId="{F15C1296-CF10-400D-8D60-0095481754E0}">
      <dgm:prSet/>
      <dgm:spPr/>
      <dgm:t>
        <a:bodyPr/>
        <a:lstStyle/>
        <a:p>
          <a:endParaRPr lang="fr-FR"/>
        </a:p>
      </dgm:t>
    </dgm:pt>
    <dgm:pt modelId="{24AC53EA-13AD-4B89-8F13-D4E4020376E1}" type="sibTrans" cxnId="{F15C1296-CF10-400D-8D60-0095481754E0}">
      <dgm:prSet/>
      <dgm:spPr/>
      <dgm:t>
        <a:bodyPr/>
        <a:lstStyle/>
        <a:p>
          <a:endParaRPr lang="fr-FR"/>
        </a:p>
      </dgm:t>
    </dgm:pt>
    <dgm:pt modelId="{4ACC8360-BBAA-469F-AB30-FFE3E6A2B0FB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Java 8</a:t>
          </a:r>
          <a:endParaRPr lang="fr-FR" sz="1600" dirty="0"/>
        </a:p>
      </dgm:t>
    </dgm:pt>
    <dgm:pt modelId="{A3B340D0-AF0D-4E48-A682-91F9FF615BCD}" type="parTrans" cxnId="{6E7A70C5-34F7-4281-B0FD-87A0998D8DCF}">
      <dgm:prSet/>
      <dgm:spPr/>
      <dgm:t>
        <a:bodyPr/>
        <a:lstStyle/>
        <a:p>
          <a:endParaRPr lang="fr-FR"/>
        </a:p>
      </dgm:t>
    </dgm:pt>
    <dgm:pt modelId="{C57CA316-28F7-411A-B0B4-0D1E1C3A7287}" type="sibTrans" cxnId="{6E7A70C5-34F7-4281-B0FD-87A0998D8DCF}">
      <dgm:prSet/>
      <dgm:spPr/>
      <dgm:t>
        <a:bodyPr/>
        <a:lstStyle/>
        <a:p>
          <a:endParaRPr lang="fr-FR"/>
        </a:p>
      </dgm:t>
    </dgm:pt>
    <dgm:pt modelId="{0328F9CC-D634-4CDC-AFB1-A51C75D8C190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Maven</a:t>
          </a:r>
          <a:endParaRPr lang="fr-FR" sz="2000" dirty="0"/>
        </a:p>
      </dgm:t>
    </dgm:pt>
    <dgm:pt modelId="{63D586D4-78CD-45AD-A63D-84C3172833DF}" type="parTrans" cxnId="{1CD1DEED-06F2-4411-9F47-9840D984FDA5}">
      <dgm:prSet/>
      <dgm:spPr/>
      <dgm:t>
        <a:bodyPr/>
        <a:lstStyle/>
        <a:p>
          <a:endParaRPr lang="fr-FR"/>
        </a:p>
      </dgm:t>
    </dgm:pt>
    <dgm:pt modelId="{99B677C4-9D56-4027-9FAD-3AB2A55D23AE}" type="sibTrans" cxnId="{1CD1DEED-06F2-4411-9F47-9840D984FDA5}">
      <dgm:prSet/>
      <dgm:spPr/>
      <dgm:t>
        <a:bodyPr/>
        <a:lstStyle/>
        <a:p>
          <a:endParaRPr lang="fr-FR"/>
        </a:p>
      </dgm:t>
    </dgm:pt>
    <dgm:pt modelId="{6C0E1634-C402-4E22-ACCC-8D02694C88C2}">
      <dgm:prSet phldrT="[Texte]" custT="1"/>
      <dgm:spPr/>
      <dgm:t>
        <a:bodyPr/>
        <a:lstStyle/>
        <a:p>
          <a:r>
            <a:rPr lang="fr-FR" sz="1600" b="1" dirty="0" err="1">
              <a:solidFill>
                <a:schemeClr val="tx2"/>
              </a:solidFill>
            </a:rPr>
            <a:t>ElasticSearch</a:t>
          </a:r>
          <a:r>
            <a:rPr lang="fr-FR" sz="1600" b="1" dirty="0">
              <a:solidFill>
                <a:schemeClr val="tx2"/>
              </a:solidFill>
            </a:rPr>
            <a:t> 7,12</a:t>
          </a:r>
          <a:endParaRPr lang="fr-FR" sz="1600" dirty="0"/>
        </a:p>
      </dgm:t>
    </dgm:pt>
    <dgm:pt modelId="{731C222C-0121-4BE0-8FA0-207092402939}" type="parTrans" cxnId="{F9667797-671E-414B-9BD6-86D57421924E}">
      <dgm:prSet/>
      <dgm:spPr/>
      <dgm:t>
        <a:bodyPr/>
        <a:lstStyle/>
        <a:p>
          <a:endParaRPr lang="fr-FR"/>
        </a:p>
      </dgm:t>
    </dgm:pt>
    <dgm:pt modelId="{85F46C2B-9518-4682-A0B7-6391E6F2FA58}" type="sibTrans" cxnId="{F9667797-671E-414B-9BD6-86D57421924E}">
      <dgm:prSet/>
      <dgm:spPr/>
      <dgm:t>
        <a:bodyPr/>
        <a:lstStyle/>
        <a:p>
          <a:endParaRPr lang="fr-FR"/>
        </a:p>
      </dgm:t>
    </dgm:pt>
    <dgm:pt modelId="{80EF14AF-6C8E-4291-9D11-605745A8FC90}">
      <dgm:prSet phldrT="[Texte]" custT="1"/>
      <dgm:spPr/>
      <dgm:t>
        <a:bodyPr/>
        <a:lstStyle/>
        <a:p>
          <a:r>
            <a:rPr lang="fr-FR" sz="1600" b="1" dirty="0" err="1">
              <a:solidFill>
                <a:schemeClr val="tx2"/>
              </a:solidFill>
            </a:rPr>
            <a:t>Angular</a:t>
          </a:r>
          <a:r>
            <a:rPr lang="fr-FR" sz="1600" b="1" dirty="0">
              <a:solidFill>
                <a:schemeClr val="tx2"/>
              </a:solidFill>
            </a:rPr>
            <a:t> 11</a:t>
          </a:r>
          <a:endParaRPr lang="fr-FR" sz="1600" dirty="0"/>
        </a:p>
      </dgm:t>
    </dgm:pt>
    <dgm:pt modelId="{19461068-AAE9-4ABE-8BFE-355CD4A2C5AC}" type="parTrans" cxnId="{72EAB773-7651-4307-BFBB-F4F88F8998CD}">
      <dgm:prSet/>
      <dgm:spPr/>
      <dgm:t>
        <a:bodyPr/>
        <a:lstStyle/>
        <a:p>
          <a:endParaRPr lang="fr-FR"/>
        </a:p>
      </dgm:t>
    </dgm:pt>
    <dgm:pt modelId="{629747CA-A00E-40EA-87BF-35AA5F2A9E55}" type="sibTrans" cxnId="{72EAB773-7651-4307-BFBB-F4F88F8998CD}">
      <dgm:prSet/>
      <dgm:spPr/>
      <dgm:t>
        <a:bodyPr/>
        <a:lstStyle/>
        <a:p>
          <a:endParaRPr lang="fr-FR"/>
        </a:p>
      </dgm:t>
    </dgm:pt>
    <dgm:pt modelId="{2ED69E9C-9AFA-4B6D-B7E7-98467BBE6A2D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Bootstrap</a:t>
          </a:r>
          <a:endParaRPr lang="fr-FR" sz="1600" dirty="0"/>
        </a:p>
      </dgm:t>
    </dgm:pt>
    <dgm:pt modelId="{9451609C-1539-47BF-91EB-74F3EF21C883}" type="parTrans" cxnId="{E05B1005-34BA-48F4-9784-57D067AE7EDA}">
      <dgm:prSet/>
      <dgm:spPr/>
      <dgm:t>
        <a:bodyPr/>
        <a:lstStyle/>
        <a:p>
          <a:endParaRPr lang="fr-FR"/>
        </a:p>
      </dgm:t>
    </dgm:pt>
    <dgm:pt modelId="{43D3F19B-545C-4642-AE26-3BBBDEA81FE5}" type="sibTrans" cxnId="{E05B1005-34BA-48F4-9784-57D067AE7EDA}">
      <dgm:prSet/>
      <dgm:spPr/>
      <dgm:t>
        <a:bodyPr/>
        <a:lstStyle/>
        <a:p>
          <a:endParaRPr lang="fr-FR"/>
        </a:p>
      </dgm:t>
    </dgm:pt>
    <dgm:pt modelId="{B5D68B06-C1C9-4049-9EA3-90500810AE84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Azure PostgreSQL 10</a:t>
          </a:r>
          <a:endParaRPr lang="fr-FR" sz="1600" dirty="0"/>
        </a:p>
      </dgm:t>
    </dgm:pt>
    <dgm:pt modelId="{1EA0AF04-60B7-4758-A970-FDA0FE2F9BEC}" type="parTrans" cxnId="{F845CD1B-05BA-40A1-AE7F-3A9A6DE4F6F8}">
      <dgm:prSet/>
      <dgm:spPr/>
      <dgm:t>
        <a:bodyPr/>
        <a:lstStyle/>
        <a:p>
          <a:endParaRPr lang="fr-FR"/>
        </a:p>
      </dgm:t>
    </dgm:pt>
    <dgm:pt modelId="{FD8908A3-A564-4BB1-B256-F13DF184B70A}" type="sibTrans" cxnId="{F845CD1B-05BA-40A1-AE7F-3A9A6DE4F6F8}">
      <dgm:prSet/>
      <dgm:spPr/>
      <dgm:t>
        <a:bodyPr/>
        <a:lstStyle/>
        <a:p>
          <a:endParaRPr lang="fr-FR"/>
        </a:p>
      </dgm:t>
    </dgm:pt>
    <dgm:pt modelId="{13F87E0C-3305-45D2-9F40-7BD535CD7857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Docker</a:t>
          </a:r>
          <a:endParaRPr lang="fr-FR" sz="2200" dirty="0"/>
        </a:p>
      </dgm:t>
    </dgm:pt>
    <dgm:pt modelId="{C6E97263-D1BD-435D-A628-45C83841159C}" type="parTrans" cxnId="{97C4EF9F-3041-4EF5-BCD0-0F935D09227A}">
      <dgm:prSet/>
      <dgm:spPr/>
      <dgm:t>
        <a:bodyPr/>
        <a:lstStyle/>
        <a:p>
          <a:endParaRPr lang="fr-FR"/>
        </a:p>
      </dgm:t>
    </dgm:pt>
    <dgm:pt modelId="{CD1EFD0B-8A3C-4E3D-91E8-977F97489E7F}" type="sibTrans" cxnId="{97C4EF9F-3041-4EF5-BCD0-0F935D09227A}">
      <dgm:prSet/>
      <dgm:spPr/>
      <dgm:t>
        <a:bodyPr/>
        <a:lstStyle/>
        <a:p>
          <a:endParaRPr lang="fr-FR"/>
        </a:p>
      </dgm:t>
    </dgm:pt>
    <dgm:pt modelId="{C6D234C4-4780-49AF-82B3-57AD133FBF9F}">
      <dgm:prSet phldrT="[Texte]" custT="1"/>
      <dgm:spPr/>
      <dgm:t>
        <a:bodyPr/>
        <a:lstStyle/>
        <a:p>
          <a:r>
            <a:rPr lang="fr-FR" sz="1600" b="1" dirty="0">
              <a:solidFill>
                <a:schemeClr val="tx2"/>
              </a:solidFill>
            </a:rPr>
            <a:t>Azure </a:t>
          </a:r>
          <a:r>
            <a:rPr lang="fr-FR" sz="1600" b="1" dirty="0" err="1">
              <a:solidFill>
                <a:schemeClr val="tx2"/>
              </a:solidFill>
            </a:rPr>
            <a:t>Kubernetes</a:t>
          </a:r>
          <a:r>
            <a:rPr lang="fr-FR" sz="1600" b="1" dirty="0">
              <a:solidFill>
                <a:schemeClr val="tx2"/>
              </a:solidFill>
            </a:rPr>
            <a:t> Services </a:t>
          </a:r>
          <a:endParaRPr lang="fr-FR" sz="1600" dirty="0"/>
        </a:p>
      </dgm:t>
    </dgm:pt>
    <dgm:pt modelId="{741662F0-14D4-49B0-99E8-9A1334DC535D}" type="parTrans" cxnId="{3AAE91D6-E4C9-4D2D-9AC1-0D18F2EECEE6}">
      <dgm:prSet/>
      <dgm:spPr/>
      <dgm:t>
        <a:bodyPr/>
        <a:lstStyle/>
        <a:p>
          <a:endParaRPr lang="fr-FR"/>
        </a:p>
      </dgm:t>
    </dgm:pt>
    <dgm:pt modelId="{A1A830F5-CE13-4D43-9566-260E1C606FBC}" type="sibTrans" cxnId="{3AAE91D6-E4C9-4D2D-9AC1-0D18F2EECEE6}">
      <dgm:prSet/>
      <dgm:spPr/>
      <dgm:t>
        <a:bodyPr/>
        <a:lstStyle/>
        <a:p>
          <a:endParaRPr lang="fr-FR"/>
        </a:p>
      </dgm:t>
    </dgm:pt>
    <dgm:pt modelId="{2EB835EB-EBA8-4EC4-A309-2B4FA9FE6198}" type="pres">
      <dgm:prSet presAssocID="{B35159B6-2759-4DED-A09B-3F2A452E1F9C}" presName="vert0" presStyleCnt="0">
        <dgm:presLayoutVars>
          <dgm:dir/>
          <dgm:animOne val="branch"/>
          <dgm:animLvl val="lvl"/>
        </dgm:presLayoutVars>
      </dgm:prSet>
      <dgm:spPr/>
    </dgm:pt>
    <dgm:pt modelId="{35D5B795-A080-413A-8608-1C25AEC60A80}" type="pres">
      <dgm:prSet presAssocID="{89C75BD4-0AE0-4BC1-8362-939994F8B521}" presName="thickLine" presStyleLbl="alignNode1" presStyleIdx="0" presStyleCnt="1"/>
      <dgm:spPr/>
    </dgm:pt>
    <dgm:pt modelId="{2274A76E-3660-4A07-A85C-6DA112F793A8}" type="pres">
      <dgm:prSet presAssocID="{89C75BD4-0AE0-4BC1-8362-939994F8B521}" presName="horz1" presStyleCnt="0"/>
      <dgm:spPr/>
    </dgm:pt>
    <dgm:pt modelId="{75169B40-ECE5-41B7-BA5F-8E3429DA6EAE}" type="pres">
      <dgm:prSet presAssocID="{89C75BD4-0AE0-4BC1-8362-939994F8B521}" presName="tx1" presStyleLbl="revTx" presStyleIdx="0" presStyleCnt="10" custScaleX="184278"/>
      <dgm:spPr/>
    </dgm:pt>
    <dgm:pt modelId="{5D5079C5-61FF-468C-B180-B1BCC8B24680}" type="pres">
      <dgm:prSet presAssocID="{89C75BD4-0AE0-4BC1-8362-939994F8B521}" presName="vert1" presStyleCnt="0"/>
      <dgm:spPr/>
    </dgm:pt>
    <dgm:pt modelId="{C73BA379-0927-4727-B225-7649DFDF58FD}" type="pres">
      <dgm:prSet presAssocID="{B1470EAD-DC6D-4BD7-A6F7-0DBB60EF5A44}" presName="vertSpace2a" presStyleCnt="0"/>
      <dgm:spPr/>
    </dgm:pt>
    <dgm:pt modelId="{2157EFE7-2331-4220-9294-FA0B4F583ECF}" type="pres">
      <dgm:prSet presAssocID="{B1470EAD-DC6D-4BD7-A6F7-0DBB60EF5A44}" presName="horz2" presStyleCnt="0"/>
      <dgm:spPr/>
    </dgm:pt>
    <dgm:pt modelId="{84F42CDB-7559-42F8-8A02-4813D1C99703}" type="pres">
      <dgm:prSet presAssocID="{B1470EAD-DC6D-4BD7-A6F7-0DBB60EF5A44}" presName="horzSpace2" presStyleCnt="0"/>
      <dgm:spPr/>
    </dgm:pt>
    <dgm:pt modelId="{E39DAAF7-E760-4F98-9500-F71187AE4B47}" type="pres">
      <dgm:prSet presAssocID="{B1470EAD-DC6D-4BD7-A6F7-0DBB60EF5A44}" presName="tx2" presStyleLbl="revTx" presStyleIdx="1" presStyleCnt="10"/>
      <dgm:spPr/>
    </dgm:pt>
    <dgm:pt modelId="{FA3FE421-F5A7-4091-BDAB-6A5B5E6A002F}" type="pres">
      <dgm:prSet presAssocID="{B1470EAD-DC6D-4BD7-A6F7-0DBB60EF5A44}" presName="vert2" presStyleCnt="0"/>
      <dgm:spPr/>
    </dgm:pt>
    <dgm:pt modelId="{03985DF9-09EE-420C-80CE-B84217CD99DB}" type="pres">
      <dgm:prSet presAssocID="{B1470EAD-DC6D-4BD7-A6F7-0DBB60EF5A44}" presName="thinLine2b" presStyleLbl="callout" presStyleIdx="0" presStyleCnt="9"/>
      <dgm:spPr/>
    </dgm:pt>
    <dgm:pt modelId="{78B280FA-0C5A-4F38-A1A9-249260534CE9}" type="pres">
      <dgm:prSet presAssocID="{B1470EAD-DC6D-4BD7-A6F7-0DBB60EF5A44}" presName="vertSpace2b" presStyleCnt="0"/>
      <dgm:spPr/>
    </dgm:pt>
    <dgm:pt modelId="{D2784EEF-A9AC-4C42-BAC4-361C0FC72267}" type="pres">
      <dgm:prSet presAssocID="{4ACC8360-BBAA-469F-AB30-FFE3E6A2B0FB}" presName="horz2" presStyleCnt="0"/>
      <dgm:spPr/>
    </dgm:pt>
    <dgm:pt modelId="{5D30AA6C-EB6C-4870-BA5A-5A592A3DF502}" type="pres">
      <dgm:prSet presAssocID="{4ACC8360-BBAA-469F-AB30-FFE3E6A2B0FB}" presName="horzSpace2" presStyleCnt="0"/>
      <dgm:spPr/>
    </dgm:pt>
    <dgm:pt modelId="{702692EF-7316-4FBC-8321-6EFECDA0D9DD}" type="pres">
      <dgm:prSet presAssocID="{4ACC8360-BBAA-469F-AB30-FFE3E6A2B0FB}" presName="tx2" presStyleLbl="revTx" presStyleIdx="2" presStyleCnt="10"/>
      <dgm:spPr/>
    </dgm:pt>
    <dgm:pt modelId="{77331C69-3848-434E-B183-1D17DE80C8AE}" type="pres">
      <dgm:prSet presAssocID="{4ACC8360-BBAA-469F-AB30-FFE3E6A2B0FB}" presName="vert2" presStyleCnt="0"/>
      <dgm:spPr/>
    </dgm:pt>
    <dgm:pt modelId="{AB2AB4EC-389F-42C3-AFD8-25F7C6897BE2}" type="pres">
      <dgm:prSet presAssocID="{4ACC8360-BBAA-469F-AB30-FFE3E6A2B0FB}" presName="thinLine2b" presStyleLbl="callout" presStyleIdx="1" presStyleCnt="9"/>
      <dgm:spPr/>
    </dgm:pt>
    <dgm:pt modelId="{0D95C3D2-4D95-4284-8D5F-9BADCEDB32E4}" type="pres">
      <dgm:prSet presAssocID="{4ACC8360-BBAA-469F-AB30-FFE3E6A2B0FB}" presName="vertSpace2b" presStyleCnt="0"/>
      <dgm:spPr/>
    </dgm:pt>
    <dgm:pt modelId="{A62362BE-1B5C-403F-8CDE-38324942D716}" type="pres">
      <dgm:prSet presAssocID="{0328F9CC-D634-4CDC-AFB1-A51C75D8C190}" presName="horz2" presStyleCnt="0"/>
      <dgm:spPr/>
    </dgm:pt>
    <dgm:pt modelId="{A6938242-9AC1-4D34-9AEE-2AFB2B8E82FD}" type="pres">
      <dgm:prSet presAssocID="{0328F9CC-D634-4CDC-AFB1-A51C75D8C190}" presName="horzSpace2" presStyleCnt="0"/>
      <dgm:spPr/>
    </dgm:pt>
    <dgm:pt modelId="{B6ED96BA-2E5F-488D-B196-49933EC8629E}" type="pres">
      <dgm:prSet presAssocID="{0328F9CC-D634-4CDC-AFB1-A51C75D8C190}" presName="tx2" presStyleLbl="revTx" presStyleIdx="3" presStyleCnt="10"/>
      <dgm:spPr/>
    </dgm:pt>
    <dgm:pt modelId="{AACAC2BA-5B2D-4AA9-BAB5-321D6CDAEA01}" type="pres">
      <dgm:prSet presAssocID="{0328F9CC-D634-4CDC-AFB1-A51C75D8C190}" presName="vert2" presStyleCnt="0"/>
      <dgm:spPr/>
    </dgm:pt>
    <dgm:pt modelId="{AC53C367-BABC-4B44-B682-9E1A4587720F}" type="pres">
      <dgm:prSet presAssocID="{0328F9CC-D634-4CDC-AFB1-A51C75D8C190}" presName="thinLine2b" presStyleLbl="callout" presStyleIdx="2" presStyleCnt="9"/>
      <dgm:spPr/>
    </dgm:pt>
    <dgm:pt modelId="{FD5F2362-DFBE-46FA-8919-602C72EC5FEC}" type="pres">
      <dgm:prSet presAssocID="{0328F9CC-D634-4CDC-AFB1-A51C75D8C190}" presName="vertSpace2b" presStyleCnt="0"/>
      <dgm:spPr/>
    </dgm:pt>
    <dgm:pt modelId="{A5F88178-984B-4AED-9CBD-A24A38FFADEE}" type="pres">
      <dgm:prSet presAssocID="{6C0E1634-C402-4E22-ACCC-8D02694C88C2}" presName="horz2" presStyleCnt="0"/>
      <dgm:spPr/>
    </dgm:pt>
    <dgm:pt modelId="{F3DE94A6-8B0E-4823-A125-BC9CB30FDEB7}" type="pres">
      <dgm:prSet presAssocID="{6C0E1634-C402-4E22-ACCC-8D02694C88C2}" presName="horzSpace2" presStyleCnt="0"/>
      <dgm:spPr/>
    </dgm:pt>
    <dgm:pt modelId="{D3A8EBFB-4A98-4CE1-B8C0-007E1B9DB61C}" type="pres">
      <dgm:prSet presAssocID="{6C0E1634-C402-4E22-ACCC-8D02694C88C2}" presName="tx2" presStyleLbl="revTx" presStyleIdx="4" presStyleCnt="10"/>
      <dgm:spPr/>
    </dgm:pt>
    <dgm:pt modelId="{94F20D3A-2FC7-4F4C-B436-F8F0E96017FE}" type="pres">
      <dgm:prSet presAssocID="{6C0E1634-C402-4E22-ACCC-8D02694C88C2}" presName="vert2" presStyleCnt="0"/>
      <dgm:spPr/>
    </dgm:pt>
    <dgm:pt modelId="{A697DED2-2DA0-478B-B84F-0ADF7AE4F898}" type="pres">
      <dgm:prSet presAssocID="{6C0E1634-C402-4E22-ACCC-8D02694C88C2}" presName="thinLine2b" presStyleLbl="callout" presStyleIdx="3" presStyleCnt="9"/>
      <dgm:spPr/>
    </dgm:pt>
    <dgm:pt modelId="{40681DCF-9E56-4904-94EC-D2E08585D45A}" type="pres">
      <dgm:prSet presAssocID="{6C0E1634-C402-4E22-ACCC-8D02694C88C2}" presName="vertSpace2b" presStyleCnt="0"/>
      <dgm:spPr/>
    </dgm:pt>
    <dgm:pt modelId="{0BBF1087-DCC6-40F5-B31A-6C337020D28A}" type="pres">
      <dgm:prSet presAssocID="{80EF14AF-6C8E-4291-9D11-605745A8FC90}" presName="horz2" presStyleCnt="0"/>
      <dgm:spPr/>
    </dgm:pt>
    <dgm:pt modelId="{F0834CF1-57AF-4C7F-9109-FB701845BBB6}" type="pres">
      <dgm:prSet presAssocID="{80EF14AF-6C8E-4291-9D11-605745A8FC90}" presName="horzSpace2" presStyleCnt="0"/>
      <dgm:spPr/>
    </dgm:pt>
    <dgm:pt modelId="{105008EA-7BA6-4549-BEC5-D7FDAE79FCA8}" type="pres">
      <dgm:prSet presAssocID="{80EF14AF-6C8E-4291-9D11-605745A8FC90}" presName="tx2" presStyleLbl="revTx" presStyleIdx="5" presStyleCnt="10"/>
      <dgm:spPr/>
    </dgm:pt>
    <dgm:pt modelId="{289718AD-1281-4E36-A4D1-4F63840D87B1}" type="pres">
      <dgm:prSet presAssocID="{80EF14AF-6C8E-4291-9D11-605745A8FC90}" presName="vert2" presStyleCnt="0"/>
      <dgm:spPr/>
    </dgm:pt>
    <dgm:pt modelId="{AA1DDD3C-AFAE-47B7-A2F1-09F31DD94E31}" type="pres">
      <dgm:prSet presAssocID="{80EF14AF-6C8E-4291-9D11-605745A8FC90}" presName="thinLine2b" presStyleLbl="callout" presStyleIdx="4" presStyleCnt="9"/>
      <dgm:spPr/>
    </dgm:pt>
    <dgm:pt modelId="{DEFBA35D-1977-467A-A5DF-6A0D48B07470}" type="pres">
      <dgm:prSet presAssocID="{80EF14AF-6C8E-4291-9D11-605745A8FC90}" presName="vertSpace2b" presStyleCnt="0"/>
      <dgm:spPr/>
    </dgm:pt>
    <dgm:pt modelId="{40C2DFA5-9CE0-47C2-8C44-664BEBDFA7B5}" type="pres">
      <dgm:prSet presAssocID="{2ED69E9C-9AFA-4B6D-B7E7-98467BBE6A2D}" presName="horz2" presStyleCnt="0"/>
      <dgm:spPr/>
    </dgm:pt>
    <dgm:pt modelId="{AAA2ACF1-DACF-40C6-BE8E-7586C0110162}" type="pres">
      <dgm:prSet presAssocID="{2ED69E9C-9AFA-4B6D-B7E7-98467BBE6A2D}" presName="horzSpace2" presStyleCnt="0"/>
      <dgm:spPr/>
    </dgm:pt>
    <dgm:pt modelId="{54CACBF9-FC05-48CA-9C40-3037454259AE}" type="pres">
      <dgm:prSet presAssocID="{2ED69E9C-9AFA-4B6D-B7E7-98467BBE6A2D}" presName="tx2" presStyleLbl="revTx" presStyleIdx="6" presStyleCnt="10"/>
      <dgm:spPr/>
    </dgm:pt>
    <dgm:pt modelId="{4E8147AC-B3DD-4782-8937-BD0829C33F04}" type="pres">
      <dgm:prSet presAssocID="{2ED69E9C-9AFA-4B6D-B7E7-98467BBE6A2D}" presName="vert2" presStyleCnt="0"/>
      <dgm:spPr/>
    </dgm:pt>
    <dgm:pt modelId="{2A76F9DE-0CF8-4696-866D-6AEA95A88834}" type="pres">
      <dgm:prSet presAssocID="{2ED69E9C-9AFA-4B6D-B7E7-98467BBE6A2D}" presName="thinLine2b" presStyleLbl="callout" presStyleIdx="5" presStyleCnt="9"/>
      <dgm:spPr/>
    </dgm:pt>
    <dgm:pt modelId="{7ABE0121-7AE3-4BA9-A2FC-68F76519DF6E}" type="pres">
      <dgm:prSet presAssocID="{2ED69E9C-9AFA-4B6D-B7E7-98467BBE6A2D}" presName="vertSpace2b" presStyleCnt="0"/>
      <dgm:spPr/>
    </dgm:pt>
    <dgm:pt modelId="{C390C004-73D9-4022-B2E3-C071B71E27DB}" type="pres">
      <dgm:prSet presAssocID="{B5D68B06-C1C9-4049-9EA3-90500810AE84}" presName="horz2" presStyleCnt="0"/>
      <dgm:spPr/>
    </dgm:pt>
    <dgm:pt modelId="{715906C0-6260-4827-AED8-8F8DBC713A44}" type="pres">
      <dgm:prSet presAssocID="{B5D68B06-C1C9-4049-9EA3-90500810AE84}" presName="horzSpace2" presStyleCnt="0"/>
      <dgm:spPr/>
    </dgm:pt>
    <dgm:pt modelId="{08464675-5584-418C-BBB1-2EEDC17F7C23}" type="pres">
      <dgm:prSet presAssocID="{B5D68B06-C1C9-4049-9EA3-90500810AE84}" presName="tx2" presStyleLbl="revTx" presStyleIdx="7" presStyleCnt="10"/>
      <dgm:spPr/>
    </dgm:pt>
    <dgm:pt modelId="{4E482E53-E21D-4ADE-A424-3E0B8B5177E3}" type="pres">
      <dgm:prSet presAssocID="{B5D68B06-C1C9-4049-9EA3-90500810AE84}" presName="vert2" presStyleCnt="0"/>
      <dgm:spPr/>
    </dgm:pt>
    <dgm:pt modelId="{0F73DF6C-2711-4660-ADFE-BD6054E447CC}" type="pres">
      <dgm:prSet presAssocID="{B5D68B06-C1C9-4049-9EA3-90500810AE84}" presName="thinLine2b" presStyleLbl="callout" presStyleIdx="6" presStyleCnt="9"/>
      <dgm:spPr/>
    </dgm:pt>
    <dgm:pt modelId="{47801280-C0C4-457D-9C99-2A8D3B81DE93}" type="pres">
      <dgm:prSet presAssocID="{B5D68B06-C1C9-4049-9EA3-90500810AE84}" presName="vertSpace2b" presStyleCnt="0"/>
      <dgm:spPr/>
    </dgm:pt>
    <dgm:pt modelId="{243B7B94-CCAD-469D-8181-72C697E90F9C}" type="pres">
      <dgm:prSet presAssocID="{13F87E0C-3305-45D2-9F40-7BD535CD7857}" presName="horz2" presStyleCnt="0"/>
      <dgm:spPr/>
    </dgm:pt>
    <dgm:pt modelId="{D8CD1F4C-F123-49DF-8FF7-F5110C23E9C2}" type="pres">
      <dgm:prSet presAssocID="{13F87E0C-3305-45D2-9F40-7BD535CD7857}" presName="horzSpace2" presStyleCnt="0"/>
      <dgm:spPr/>
    </dgm:pt>
    <dgm:pt modelId="{26C586D6-6C0D-426F-9809-3D043EA3899A}" type="pres">
      <dgm:prSet presAssocID="{13F87E0C-3305-45D2-9F40-7BD535CD7857}" presName="tx2" presStyleLbl="revTx" presStyleIdx="8" presStyleCnt="10"/>
      <dgm:spPr/>
    </dgm:pt>
    <dgm:pt modelId="{0786E721-61F6-46CE-89F7-506EF993FC3F}" type="pres">
      <dgm:prSet presAssocID="{13F87E0C-3305-45D2-9F40-7BD535CD7857}" presName="vert2" presStyleCnt="0"/>
      <dgm:spPr/>
    </dgm:pt>
    <dgm:pt modelId="{9AB14ECA-ABC3-4FE5-9CD5-6D57F5938D02}" type="pres">
      <dgm:prSet presAssocID="{13F87E0C-3305-45D2-9F40-7BD535CD7857}" presName="thinLine2b" presStyleLbl="callout" presStyleIdx="7" presStyleCnt="9"/>
      <dgm:spPr/>
    </dgm:pt>
    <dgm:pt modelId="{5071A5E3-FF7D-488D-AB93-F58967F8A89A}" type="pres">
      <dgm:prSet presAssocID="{13F87E0C-3305-45D2-9F40-7BD535CD7857}" presName="vertSpace2b" presStyleCnt="0"/>
      <dgm:spPr/>
    </dgm:pt>
    <dgm:pt modelId="{96BABFA2-5C3F-4D4C-991E-0C41E2A3669B}" type="pres">
      <dgm:prSet presAssocID="{C6D234C4-4780-49AF-82B3-57AD133FBF9F}" presName="horz2" presStyleCnt="0"/>
      <dgm:spPr/>
    </dgm:pt>
    <dgm:pt modelId="{7E286B74-0DC8-4450-9613-7834EBDCC20A}" type="pres">
      <dgm:prSet presAssocID="{C6D234C4-4780-49AF-82B3-57AD133FBF9F}" presName="horzSpace2" presStyleCnt="0"/>
      <dgm:spPr/>
    </dgm:pt>
    <dgm:pt modelId="{6EF739EE-FFA6-4355-8BD5-F4A734186BA0}" type="pres">
      <dgm:prSet presAssocID="{C6D234C4-4780-49AF-82B3-57AD133FBF9F}" presName="tx2" presStyleLbl="revTx" presStyleIdx="9" presStyleCnt="10"/>
      <dgm:spPr/>
    </dgm:pt>
    <dgm:pt modelId="{59588650-082F-407D-9B4D-9890FCE0C592}" type="pres">
      <dgm:prSet presAssocID="{C6D234C4-4780-49AF-82B3-57AD133FBF9F}" presName="vert2" presStyleCnt="0"/>
      <dgm:spPr/>
    </dgm:pt>
    <dgm:pt modelId="{7A9CED7E-1D89-4049-84B9-6C4DB90E4E57}" type="pres">
      <dgm:prSet presAssocID="{C6D234C4-4780-49AF-82B3-57AD133FBF9F}" presName="thinLine2b" presStyleLbl="callout" presStyleIdx="8" presStyleCnt="9"/>
      <dgm:spPr/>
    </dgm:pt>
    <dgm:pt modelId="{07F29CE7-C1B2-4F69-8E17-653969E1F626}" type="pres">
      <dgm:prSet presAssocID="{C6D234C4-4780-49AF-82B3-57AD133FBF9F}" presName="vertSpace2b" presStyleCnt="0"/>
      <dgm:spPr/>
    </dgm:pt>
  </dgm:ptLst>
  <dgm:cxnLst>
    <dgm:cxn modelId="{F2B5CE01-0093-44BF-91C1-0375D5E28ECA}" type="presOf" srcId="{B35159B6-2759-4DED-A09B-3F2A452E1F9C}" destId="{2EB835EB-EBA8-4EC4-A309-2B4FA9FE6198}" srcOrd="0" destOrd="0" presId="urn:microsoft.com/office/officeart/2008/layout/LinedList"/>
    <dgm:cxn modelId="{E05B1005-34BA-48F4-9784-57D067AE7EDA}" srcId="{89C75BD4-0AE0-4BC1-8362-939994F8B521}" destId="{2ED69E9C-9AFA-4B6D-B7E7-98467BBE6A2D}" srcOrd="5" destOrd="0" parTransId="{9451609C-1539-47BF-91EB-74F3EF21C883}" sibTransId="{43D3F19B-545C-4642-AE26-3BBBDEA81FE5}"/>
    <dgm:cxn modelId="{A858BE14-B20D-48F6-8A72-731A01BB03B1}" type="presOf" srcId="{80EF14AF-6C8E-4291-9D11-605745A8FC90}" destId="{105008EA-7BA6-4549-BEC5-D7FDAE79FCA8}" srcOrd="0" destOrd="0" presId="urn:microsoft.com/office/officeart/2008/layout/LinedList"/>
    <dgm:cxn modelId="{F845CD1B-05BA-40A1-AE7F-3A9A6DE4F6F8}" srcId="{89C75BD4-0AE0-4BC1-8362-939994F8B521}" destId="{B5D68B06-C1C9-4049-9EA3-90500810AE84}" srcOrd="6" destOrd="0" parTransId="{1EA0AF04-60B7-4758-A970-FDA0FE2F9BEC}" sibTransId="{FD8908A3-A564-4BB1-B256-F13DF184B70A}"/>
    <dgm:cxn modelId="{0FFAC065-D6B6-43D4-A29E-45453838B0F3}" type="presOf" srcId="{13F87E0C-3305-45D2-9F40-7BD535CD7857}" destId="{26C586D6-6C0D-426F-9809-3D043EA3899A}" srcOrd="0" destOrd="0" presId="urn:microsoft.com/office/officeart/2008/layout/LinedList"/>
    <dgm:cxn modelId="{D5A93A69-C0DF-4037-B022-91713385443E}" type="presOf" srcId="{2ED69E9C-9AFA-4B6D-B7E7-98467BBE6A2D}" destId="{54CACBF9-FC05-48CA-9C40-3037454259AE}" srcOrd="0" destOrd="0" presId="urn:microsoft.com/office/officeart/2008/layout/LinedList"/>
    <dgm:cxn modelId="{72EAB773-7651-4307-BFBB-F4F88F8998CD}" srcId="{89C75BD4-0AE0-4BC1-8362-939994F8B521}" destId="{80EF14AF-6C8E-4291-9D11-605745A8FC90}" srcOrd="4" destOrd="0" parTransId="{19461068-AAE9-4ABE-8BFE-355CD4A2C5AC}" sibTransId="{629747CA-A00E-40EA-87BF-35AA5F2A9E55}"/>
    <dgm:cxn modelId="{8CB4B880-09F7-4694-827B-33A5B7A649DA}" type="presOf" srcId="{B5D68B06-C1C9-4049-9EA3-90500810AE84}" destId="{08464675-5584-418C-BBB1-2EEDC17F7C23}" srcOrd="0" destOrd="0" presId="urn:microsoft.com/office/officeart/2008/layout/LinedList"/>
    <dgm:cxn modelId="{EBDBCA84-9089-46E4-A678-EFCF13E5161D}" type="presOf" srcId="{89C75BD4-0AE0-4BC1-8362-939994F8B521}" destId="{75169B40-ECE5-41B7-BA5F-8E3429DA6EAE}" srcOrd="0" destOrd="0" presId="urn:microsoft.com/office/officeart/2008/layout/LinedList"/>
    <dgm:cxn modelId="{0829F891-5D85-420A-83E0-38E508ADC24A}" type="presOf" srcId="{4ACC8360-BBAA-469F-AB30-FFE3E6A2B0FB}" destId="{702692EF-7316-4FBC-8321-6EFECDA0D9DD}" srcOrd="0" destOrd="0" presId="urn:microsoft.com/office/officeart/2008/layout/LinedList"/>
    <dgm:cxn modelId="{F15C1296-CF10-400D-8D60-0095481754E0}" srcId="{89C75BD4-0AE0-4BC1-8362-939994F8B521}" destId="{B1470EAD-DC6D-4BD7-A6F7-0DBB60EF5A44}" srcOrd="0" destOrd="0" parTransId="{17562937-A9E0-40D7-AF9C-6ACFDA9293FA}" sibTransId="{24AC53EA-13AD-4B89-8F13-D4E4020376E1}"/>
    <dgm:cxn modelId="{F9667797-671E-414B-9BD6-86D57421924E}" srcId="{89C75BD4-0AE0-4BC1-8362-939994F8B521}" destId="{6C0E1634-C402-4E22-ACCC-8D02694C88C2}" srcOrd="3" destOrd="0" parTransId="{731C222C-0121-4BE0-8FA0-207092402939}" sibTransId="{85F46C2B-9518-4682-A0B7-6391E6F2FA58}"/>
    <dgm:cxn modelId="{97C4EF9F-3041-4EF5-BCD0-0F935D09227A}" srcId="{89C75BD4-0AE0-4BC1-8362-939994F8B521}" destId="{13F87E0C-3305-45D2-9F40-7BD535CD7857}" srcOrd="7" destOrd="0" parTransId="{C6E97263-D1BD-435D-A628-45C83841159C}" sibTransId="{CD1EFD0B-8A3C-4E3D-91E8-977F97489E7F}"/>
    <dgm:cxn modelId="{B53E21AE-12CB-444F-885F-9784652B773B}" type="presOf" srcId="{B1470EAD-DC6D-4BD7-A6F7-0DBB60EF5A44}" destId="{E39DAAF7-E760-4F98-9500-F71187AE4B47}" srcOrd="0" destOrd="0" presId="urn:microsoft.com/office/officeart/2008/layout/LinedList"/>
    <dgm:cxn modelId="{38D3CAB8-0329-41BE-90E5-5782F9931DE5}" type="presOf" srcId="{C6D234C4-4780-49AF-82B3-57AD133FBF9F}" destId="{6EF739EE-FFA6-4355-8BD5-F4A734186BA0}" srcOrd="0" destOrd="0" presId="urn:microsoft.com/office/officeart/2008/layout/LinedList"/>
    <dgm:cxn modelId="{6E7A70C5-34F7-4281-B0FD-87A0998D8DCF}" srcId="{89C75BD4-0AE0-4BC1-8362-939994F8B521}" destId="{4ACC8360-BBAA-469F-AB30-FFE3E6A2B0FB}" srcOrd="1" destOrd="0" parTransId="{A3B340D0-AF0D-4E48-A682-91F9FF615BCD}" sibTransId="{C57CA316-28F7-411A-B0B4-0D1E1C3A7287}"/>
    <dgm:cxn modelId="{3AAE91D6-E4C9-4D2D-9AC1-0D18F2EECEE6}" srcId="{89C75BD4-0AE0-4BC1-8362-939994F8B521}" destId="{C6D234C4-4780-49AF-82B3-57AD133FBF9F}" srcOrd="8" destOrd="0" parTransId="{741662F0-14D4-49B0-99E8-9A1334DC535D}" sibTransId="{A1A830F5-CE13-4D43-9566-260E1C606FBC}"/>
    <dgm:cxn modelId="{732B98DA-5011-44F3-9EF9-7F7F235D4E7D}" type="presOf" srcId="{6C0E1634-C402-4E22-ACCC-8D02694C88C2}" destId="{D3A8EBFB-4A98-4CE1-B8C0-007E1B9DB61C}" srcOrd="0" destOrd="0" presId="urn:microsoft.com/office/officeart/2008/layout/LinedList"/>
    <dgm:cxn modelId="{B61B3CE8-116B-432B-A42A-DA22A64DB10B}" srcId="{B35159B6-2759-4DED-A09B-3F2A452E1F9C}" destId="{89C75BD4-0AE0-4BC1-8362-939994F8B521}" srcOrd="0" destOrd="0" parTransId="{8EEC2183-3EC6-4D67-8245-08AFF534528A}" sibTransId="{3E859EAA-1A22-4B4C-A9D9-27693294BD69}"/>
    <dgm:cxn modelId="{1CD1DEED-06F2-4411-9F47-9840D984FDA5}" srcId="{89C75BD4-0AE0-4BC1-8362-939994F8B521}" destId="{0328F9CC-D634-4CDC-AFB1-A51C75D8C190}" srcOrd="2" destOrd="0" parTransId="{63D586D4-78CD-45AD-A63D-84C3172833DF}" sibTransId="{99B677C4-9D56-4027-9FAD-3AB2A55D23AE}"/>
    <dgm:cxn modelId="{6E7FEDFE-C38F-4922-8E14-2AC8DDCEF509}" type="presOf" srcId="{0328F9CC-D634-4CDC-AFB1-A51C75D8C190}" destId="{B6ED96BA-2E5F-488D-B196-49933EC8629E}" srcOrd="0" destOrd="0" presId="urn:microsoft.com/office/officeart/2008/layout/LinedList"/>
    <dgm:cxn modelId="{2C80E8DB-D893-4DD5-9EFE-307097EF8EB7}" type="presParOf" srcId="{2EB835EB-EBA8-4EC4-A309-2B4FA9FE6198}" destId="{35D5B795-A080-413A-8608-1C25AEC60A80}" srcOrd="0" destOrd="0" presId="urn:microsoft.com/office/officeart/2008/layout/LinedList"/>
    <dgm:cxn modelId="{1524BC29-8292-4E09-B5E6-32094DD77FAF}" type="presParOf" srcId="{2EB835EB-EBA8-4EC4-A309-2B4FA9FE6198}" destId="{2274A76E-3660-4A07-A85C-6DA112F793A8}" srcOrd="1" destOrd="0" presId="urn:microsoft.com/office/officeart/2008/layout/LinedList"/>
    <dgm:cxn modelId="{A0E8CAE8-663F-45F1-893A-646753F07381}" type="presParOf" srcId="{2274A76E-3660-4A07-A85C-6DA112F793A8}" destId="{75169B40-ECE5-41B7-BA5F-8E3429DA6EAE}" srcOrd="0" destOrd="0" presId="urn:microsoft.com/office/officeart/2008/layout/LinedList"/>
    <dgm:cxn modelId="{E5B626D2-4CE3-43E4-AF09-EC26D4188CC5}" type="presParOf" srcId="{2274A76E-3660-4A07-A85C-6DA112F793A8}" destId="{5D5079C5-61FF-468C-B180-B1BCC8B24680}" srcOrd="1" destOrd="0" presId="urn:microsoft.com/office/officeart/2008/layout/LinedList"/>
    <dgm:cxn modelId="{A335F886-F546-4B65-84B7-C7F708DC2E34}" type="presParOf" srcId="{5D5079C5-61FF-468C-B180-B1BCC8B24680}" destId="{C73BA379-0927-4727-B225-7649DFDF58FD}" srcOrd="0" destOrd="0" presId="urn:microsoft.com/office/officeart/2008/layout/LinedList"/>
    <dgm:cxn modelId="{1FD61C46-9485-42DF-A3E2-683FB1DB9F0C}" type="presParOf" srcId="{5D5079C5-61FF-468C-B180-B1BCC8B24680}" destId="{2157EFE7-2331-4220-9294-FA0B4F583ECF}" srcOrd="1" destOrd="0" presId="urn:microsoft.com/office/officeart/2008/layout/LinedList"/>
    <dgm:cxn modelId="{66920837-A56B-477A-B2C5-4F378629BBD6}" type="presParOf" srcId="{2157EFE7-2331-4220-9294-FA0B4F583ECF}" destId="{84F42CDB-7559-42F8-8A02-4813D1C99703}" srcOrd="0" destOrd="0" presId="urn:microsoft.com/office/officeart/2008/layout/LinedList"/>
    <dgm:cxn modelId="{78412BFE-9397-40FE-923D-A33B2B8F1842}" type="presParOf" srcId="{2157EFE7-2331-4220-9294-FA0B4F583ECF}" destId="{E39DAAF7-E760-4F98-9500-F71187AE4B47}" srcOrd="1" destOrd="0" presId="urn:microsoft.com/office/officeart/2008/layout/LinedList"/>
    <dgm:cxn modelId="{906C190A-0AC3-4F05-9629-057F8EA168EC}" type="presParOf" srcId="{2157EFE7-2331-4220-9294-FA0B4F583ECF}" destId="{FA3FE421-F5A7-4091-BDAB-6A5B5E6A002F}" srcOrd="2" destOrd="0" presId="urn:microsoft.com/office/officeart/2008/layout/LinedList"/>
    <dgm:cxn modelId="{2988CC70-E68B-4315-8074-54FCEA4CEBD1}" type="presParOf" srcId="{5D5079C5-61FF-468C-B180-B1BCC8B24680}" destId="{03985DF9-09EE-420C-80CE-B84217CD99DB}" srcOrd="2" destOrd="0" presId="urn:microsoft.com/office/officeart/2008/layout/LinedList"/>
    <dgm:cxn modelId="{1E3C59A1-C0AE-44EB-AFC6-47DCD5DAC328}" type="presParOf" srcId="{5D5079C5-61FF-468C-B180-B1BCC8B24680}" destId="{78B280FA-0C5A-4F38-A1A9-249260534CE9}" srcOrd="3" destOrd="0" presId="urn:microsoft.com/office/officeart/2008/layout/LinedList"/>
    <dgm:cxn modelId="{18C82AEC-EAD0-47BA-A73F-0ECB93538190}" type="presParOf" srcId="{5D5079C5-61FF-468C-B180-B1BCC8B24680}" destId="{D2784EEF-A9AC-4C42-BAC4-361C0FC72267}" srcOrd="4" destOrd="0" presId="urn:microsoft.com/office/officeart/2008/layout/LinedList"/>
    <dgm:cxn modelId="{5C75E8CF-839C-48E0-B7ED-1B9D69A9E1B6}" type="presParOf" srcId="{D2784EEF-A9AC-4C42-BAC4-361C0FC72267}" destId="{5D30AA6C-EB6C-4870-BA5A-5A592A3DF502}" srcOrd="0" destOrd="0" presId="urn:microsoft.com/office/officeart/2008/layout/LinedList"/>
    <dgm:cxn modelId="{9B2AAF76-1AA6-41F6-9C62-99BC36D36C94}" type="presParOf" srcId="{D2784EEF-A9AC-4C42-BAC4-361C0FC72267}" destId="{702692EF-7316-4FBC-8321-6EFECDA0D9DD}" srcOrd="1" destOrd="0" presId="urn:microsoft.com/office/officeart/2008/layout/LinedList"/>
    <dgm:cxn modelId="{ACFCCD33-FC66-4717-BFCA-B5333E8BEAD2}" type="presParOf" srcId="{D2784EEF-A9AC-4C42-BAC4-361C0FC72267}" destId="{77331C69-3848-434E-B183-1D17DE80C8AE}" srcOrd="2" destOrd="0" presId="urn:microsoft.com/office/officeart/2008/layout/LinedList"/>
    <dgm:cxn modelId="{9C609828-DE31-4440-9F1C-3EF38C03F0FF}" type="presParOf" srcId="{5D5079C5-61FF-468C-B180-B1BCC8B24680}" destId="{AB2AB4EC-389F-42C3-AFD8-25F7C6897BE2}" srcOrd="5" destOrd="0" presId="urn:microsoft.com/office/officeart/2008/layout/LinedList"/>
    <dgm:cxn modelId="{13F30BB3-B5BC-431D-8AAE-42AC5AAEB416}" type="presParOf" srcId="{5D5079C5-61FF-468C-B180-B1BCC8B24680}" destId="{0D95C3D2-4D95-4284-8D5F-9BADCEDB32E4}" srcOrd="6" destOrd="0" presId="urn:microsoft.com/office/officeart/2008/layout/LinedList"/>
    <dgm:cxn modelId="{41341D0E-9962-4110-A654-E363EFFD3C9F}" type="presParOf" srcId="{5D5079C5-61FF-468C-B180-B1BCC8B24680}" destId="{A62362BE-1B5C-403F-8CDE-38324942D716}" srcOrd="7" destOrd="0" presId="urn:microsoft.com/office/officeart/2008/layout/LinedList"/>
    <dgm:cxn modelId="{99964460-C2A7-49B8-8FBA-D2838AE1FFC3}" type="presParOf" srcId="{A62362BE-1B5C-403F-8CDE-38324942D716}" destId="{A6938242-9AC1-4D34-9AEE-2AFB2B8E82FD}" srcOrd="0" destOrd="0" presId="urn:microsoft.com/office/officeart/2008/layout/LinedList"/>
    <dgm:cxn modelId="{7EBAD8D1-596F-48C5-81AE-947E3B3E2B55}" type="presParOf" srcId="{A62362BE-1B5C-403F-8CDE-38324942D716}" destId="{B6ED96BA-2E5F-488D-B196-49933EC8629E}" srcOrd="1" destOrd="0" presId="urn:microsoft.com/office/officeart/2008/layout/LinedList"/>
    <dgm:cxn modelId="{29287708-86EB-4C2A-8162-613627C1E177}" type="presParOf" srcId="{A62362BE-1B5C-403F-8CDE-38324942D716}" destId="{AACAC2BA-5B2D-4AA9-BAB5-321D6CDAEA01}" srcOrd="2" destOrd="0" presId="urn:microsoft.com/office/officeart/2008/layout/LinedList"/>
    <dgm:cxn modelId="{17590EDC-FD6B-4243-B888-3C8AEAD90A1D}" type="presParOf" srcId="{5D5079C5-61FF-468C-B180-B1BCC8B24680}" destId="{AC53C367-BABC-4B44-B682-9E1A4587720F}" srcOrd="8" destOrd="0" presId="urn:microsoft.com/office/officeart/2008/layout/LinedList"/>
    <dgm:cxn modelId="{022335D2-B332-4B57-A413-E3E9621CD5DE}" type="presParOf" srcId="{5D5079C5-61FF-468C-B180-B1BCC8B24680}" destId="{FD5F2362-DFBE-46FA-8919-602C72EC5FEC}" srcOrd="9" destOrd="0" presId="urn:microsoft.com/office/officeart/2008/layout/LinedList"/>
    <dgm:cxn modelId="{839BBFBB-66F4-4009-8F77-8923A35CAB12}" type="presParOf" srcId="{5D5079C5-61FF-468C-B180-B1BCC8B24680}" destId="{A5F88178-984B-4AED-9CBD-A24A38FFADEE}" srcOrd="10" destOrd="0" presId="urn:microsoft.com/office/officeart/2008/layout/LinedList"/>
    <dgm:cxn modelId="{E31D2E51-27A5-49FC-8FFA-73C19AA6BA30}" type="presParOf" srcId="{A5F88178-984B-4AED-9CBD-A24A38FFADEE}" destId="{F3DE94A6-8B0E-4823-A125-BC9CB30FDEB7}" srcOrd="0" destOrd="0" presId="urn:microsoft.com/office/officeart/2008/layout/LinedList"/>
    <dgm:cxn modelId="{9FC0187A-CEDA-4D36-8EE2-C2FB50233991}" type="presParOf" srcId="{A5F88178-984B-4AED-9CBD-A24A38FFADEE}" destId="{D3A8EBFB-4A98-4CE1-B8C0-007E1B9DB61C}" srcOrd="1" destOrd="0" presId="urn:microsoft.com/office/officeart/2008/layout/LinedList"/>
    <dgm:cxn modelId="{5FD4EE4C-08AF-4594-ACA2-FC591DEB83E8}" type="presParOf" srcId="{A5F88178-984B-4AED-9CBD-A24A38FFADEE}" destId="{94F20D3A-2FC7-4F4C-B436-F8F0E96017FE}" srcOrd="2" destOrd="0" presId="urn:microsoft.com/office/officeart/2008/layout/LinedList"/>
    <dgm:cxn modelId="{A9094F35-8022-428E-A785-0F5A211F98FF}" type="presParOf" srcId="{5D5079C5-61FF-468C-B180-B1BCC8B24680}" destId="{A697DED2-2DA0-478B-B84F-0ADF7AE4F898}" srcOrd="11" destOrd="0" presId="urn:microsoft.com/office/officeart/2008/layout/LinedList"/>
    <dgm:cxn modelId="{B16417FD-18B7-4FEE-BCE0-340C21AD4D0C}" type="presParOf" srcId="{5D5079C5-61FF-468C-B180-B1BCC8B24680}" destId="{40681DCF-9E56-4904-94EC-D2E08585D45A}" srcOrd="12" destOrd="0" presId="urn:microsoft.com/office/officeart/2008/layout/LinedList"/>
    <dgm:cxn modelId="{10D975AC-BA73-4953-B914-29C111AFC596}" type="presParOf" srcId="{5D5079C5-61FF-468C-B180-B1BCC8B24680}" destId="{0BBF1087-DCC6-40F5-B31A-6C337020D28A}" srcOrd="13" destOrd="0" presId="urn:microsoft.com/office/officeart/2008/layout/LinedList"/>
    <dgm:cxn modelId="{2D392C50-2AD2-4946-9612-2D0F1E8AC355}" type="presParOf" srcId="{0BBF1087-DCC6-40F5-B31A-6C337020D28A}" destId="{F0834CF1-57AF-4C7F-9109-FB701845BBB6}" srcOrd="0" destOrd="0" presId="urn:microsoft.com/office/officeart/2008/layout/LinedList"/>
    <dgm:cxn modelId="{6ED9EA13-031C-4A8E-841E-280EB5DF7C0F}" type="presParOf" srcId="{0BBF1087-DCC6-40F5-B31A-6C337020D28A}" destId="{105008EA-7BA6-4549-BEC5-D7FDAE79FCA8}" srcOrd="1" destOrd="0" presId="urn:microsoft.com/office/officeart/2008/layout/LinedList"/>
    <dgm:cxn modelId="{9EE00290-19F8-49B5-BD16-9BEF8505612B}" type="presParOf" srcId="{0BBF1087-DCC6-40F5-B31A-6C337020D28A}" destId="{289718AD-1281-4E36-A4D1-4F63840D87B1}" srcOrd="2" destOrd="0" presId="urn:microsoft.com/office/officeart/2008/layout/LinedList"/>
    <dgm:cxn modelId="{CE84C717-353D-49ED-A335-45E6E19253F4}" type="presParOf" srcId="{5D5079C5-61FF-468C-B180-B1BCC8B24680}" destId="{AA1DDD3C-AFAE-47B7-A2F1-09F31DD94E31}" srcOrd="14" destOrd="0" presId="urn:microsoft.com/office/officeart/2008/layout/LinedList"/>
    <dgm:cxn modelId="{B8C8F09C-1449-4027-857A-A4F69256DC98}" type="presParOf" srcId="{5D5079C5-61FF-468C-B180-B1BCC8B24680}" destId="{DEFBA35D-1977-467A-A5DF-6A0D48B07470}" srcOrd="15" destOrd="0" presId="urn:microsoft.com/office/officeart/2008/layout/LinedList"/>
    <dgm:cxn modelId="{2A3D7243-9A31-482A-9911-9F23B1D5C5DD}" type="presParOf" srcId="{5D5079C5-61FF-468C-B180-B1BCC8B24680}" destId="{40C2DFA5-9CE0-47C2-8C44-664BEBDFA7B5}" srcOrd="16" destOrd="0" presId="urn:microsoft.com/office/officeart/2008/layout/LinedList"/>
    <dgm:cxn modelId="{EEFBF28D-B20A-462C-8F48-5EC88F4D2F2E}" type="presParOf" srcId="{40C2DFA5-9CE0-47C2-8C44-664BEBDFA7B5}" destId="{AAA2ACF1-DACF-40C6-BE8E-7586C0110162}" srcOrd="0" destOrd="0" presId="urn:microsoft.com/office/officeart/2008/layout/LinedList"/>
    <dgm:cxn modelId="{A366F6AA-5F85-4064-8602-4CD83DA26466}" type="presParOf" srcId="{40C2DFA5-9CE0-47C2-8C44-664BEBDFA7B5}" destId="{54CACBF9-FC05-48CA-9C40-3037454259AE}" srcOrd="1" destOrd="0" presId="urn:microsoft.com/office/officeart/2008/layout/LinedList"/>
    <dgm:cxn modelId="{8DD6B791-EDA5-4D50-B056-465DD0D7FB7C}" type="presParOf" srcId="{40C2DFA5-9CE0-47C2-8C44-664BEBDFA7B5}" destId="{4E8147AC-B3DD-4782-8937-BD0829C33F04}" srcOrd="2" destOrd="0" presId="urn:microsoft.com/office/officeart/2008/layout/LinedList"/>
    <dgm:cxn modelId="{402CBA9D-2B59-45BF-84E7-B05CFA4F5F27}" type="presParOf" srcId="{5D5079C5-61FF-468C-B180-B1BCC8B24680}" destId="{2A76F9DE-0CF8-4696-866D-6AEA95A88834}" srcOrd="17" destOrd="0" presId="urn:microsoft.com/office/officeart/2008/layout/LinedList"/>
    <dgm:cxn modelId="{EDE716F6-CC8D-49DD-8D0E-644DFA647B5C}" type="presParOf" srcId="{5D5079C5-61FF-468C-B180-B1BCC8B24680}" destId="{7ABE0121-7AE3-4BA9-A2FC-68F76519DF6E}" srcOrd="18" destOrd="0" presId="urn:microsoft.com/office/officeart/2008/layout/LinedList"/>
    <dgm:cxn modelId="{4681DA74-4F15-4F66-8D1A-243693448B10}" type="presParOf" srcId="{5D5079C5-61FF-468C-B180-B1BCC8B24680}" destId="{C390C004-73D9-4022-B2E3-C071B71E27DB}" srcOrd="19" destOrd="0" presId="urn:microsoft.com/office/officeart/2008/layout/LinedList"/>
    <dgm:cxn modelId="{82F8CE19-C48B-4C8F-B99A-3FC0661D32EC}" type="presParOf" srcId="{C390C004-73D9-4022-B2E3-C071B71E27DB}" destId="{715906C0-6260-4827-AED8-8F8DBC713A44}" srcOrd="0" destOrd="0" presId="urn:microsoft.com/office/officeart/2008/layout/LinedList"/>
    <dgm:cxn modelId="{232882B9-1E52-4506-86E2-F848BA960FCB}" type="presParOf" srcId="{C390C004-73D9-4022-B2E3-C071B71E27DB}" destId="{08464675-5584-418C-BBB1-2EEDC17F7C23}" srcOrd="1" destOrd="0" presId="urn:microsoft.com/office/officeart/2008/layout/LinedList"/>
    <dgm:cxn modelId="{2B416FB1-B643-49C3-9ED4-A812F00C1D1E}" type="presParOf" srcId="{C390C004-73D9-4022-B2E3-C071B71E27DB}" destId="{4E482E53-E21D-4ADE-A424-3E0B8B5177E3}" srcOrd="2" destOrd="0" presId="urn:microsoft.com/office/officeart/2008/layout/LinedList"/>
    <dgm:cxn modelId="{5AF50F15-8023-4A50-B73D-841E0B061A9B}" type="presParOf" srcId="{5D5079C5-61FF-468C-B180-B1BCC8B24680}" destId="{0F73DF6C-2711-4660-ADFE-BD6054E447CC}" srcOrd="20" destOrd="0" presId="urn:microsoft.com/office/officeart/2008/layout/LinedList"/>
    <dgm:cxn modelId="{D431A725-8FB3-4F20-A8A6-0A73200D7D8D}" type="presParOf" srcId="{5D5079C5-61FF-468C-B180-B1BCC8B24680}" destId="{47801280-C0C4-457D-9C99-2A8D3B81DE93}" srcOrd="21" destOrd="0" presId="urn:microsoft.com/office/officeart/2008/layout/LinedList"/>
    <dgm:cxn modelId="{F9C4EDD9-8D52-46E2-A80D-96010310240B}" type="presParOf" srcId="{5D5079C5-61FF-468C-B180-B1BCC8B24680}" destId="{243B7B94-CCAD-469D-8181-72C697E90F9C}" srcOrd="22" destOrd="0" presId="urn:microsoft.com/office/officeart/2008/layout/LinedList"/>
    <dgm:cxn modelId="{15449DF3-FA8C-4E41-A9D0-7A704A01ED81}" type="presParOf" srcId="{243B7B94-CCAD-469D-8181-72C697E90F9C}" destId="{D8CD1F4C-F123-49DF-8FF7-F5110C23E9C2}" srcOrd="0" destOrd="0" presId="urn:microsoft.com/office/officeart/2008/layout/LinedList"/>
    <dgm:cxn modelId="{74BC1469-9F27-4F61-B2ED-401557C55733}" type="presParOf" srcId="{243B7B94-CCAD-469D-8181-72C697E90F9C}" destId="{26C586D6-6C0D-426F-9809-3D043EA3899A}" srcOrd="1" destOrd="0" presId="urn:microsoft.com/office/officeart/2008/layout/LinedList"/>
    <dgm:cxn modelId="{8AF2D767-2958-450A-8CD9-2BF972A00AE8}" type="presParOf" srcId="{243B7B94-CCAD-469D-8181-72C697E90F9C}" destId="{0786E721-61F6-46CE-89F7-506EF993FC3F}" srcOrd="2" destOrd="0" presId="urn:microsoft.com/office/officeart/2008/layout/LinedList"/>
    <dgm:cxn modelId="{0A1C6A61-2EDE-4A41-827A-12D62C145649}" type="presParOf" srcId="{5D5079C5-61FF-468C-B180-B1BCC8B24680}" destId="{9AB14ECA-ABC3-4FE5-9CD5-6D57F5938D02}" srcOrd="23" destOrd="0" presId="urn:microsoft.com/office/officeart/2008/layout/LinedList"/>
    <dgm:cxn modelId="{C69AE911-D9C1-4D57-9190-FF6D3AA1F3AD}" type="presParOf" srcId="{5D5079C5-61FF-468C-B180-B1BCC8B24680}" destId="{5071A5E3-FF7D-488D-AB93-F58967F8A89A}" srcOrd="24" destOrd="0" presId="urn:microsoft.com/office/officeart/2008/layout/LinedList"/>
    <dgm:cxn modelId="{732B5920-E748-4D2D-8C35-ADFE6B3EC0A6}" type="presParOf" srcId="{5D5079C5-61FF-468C-B180-B1BCC8B24680}" destId="{96BABFA2-5C3F-4D4C-991E-0C41E2A3669B}" srcOrd="25" destOrd="0" presId="urn:microsoft.com/office/officeart/2008/layout/LinedList"/>
    <dgm:cxn modelId="{BCD99854-4514-4570-938B-7E5A80A8BAD0}" type="presParOf" srcId="{96BABFA2-5C3F-4D4C-991E-0C41E2A3669B}" destId="{7E286B74-0DC8-4450-9613-7834EBDCC20A}" srcOrd="0" destOrd="0" presId="urn:microsoft.com/office/officeart/2008/layout/LinedList"/>
    <dgm:cxn modelId="{2F2F311C-F259-43A3-83FC-3F559929C273}" type="presParOf" srcId="{96BABFA2-5C3F-4D4C-991E-0C41E2A3669B}" destId="{6EF739EE-FFA6-4355-8BD5-F4A734186BA0}" srcOrd="1" destOrd="0" presId="urn:microsoft.com/office/officeart/2008/layout/LinedList"/>
    <dgm:cxn modelId="{BD135CF2-F9E7-46C4-BF90-4605BC9E2F2D}" type="presParOf" srcId="{96BABFA2-5C3F-4D4C-991E-0C41E2A3669B}" destId="{59588650-082F-407D-9B4D-9890FCE0C592}" srcOrd="2" destOrd="0" presId="urn:microsoft.com/office/officeart/2008/layout/LinedList"/>
    <dgm:cxn modelId="{DA7900B3-83D0-495C-A951-6844B09FFC59}" type="presParOf" srcId="{5D5079C5-61FF-468C-B180-B1BCC8B24680}" destId="{7A9CED7E-1D89-4049-84B9-6C4DB90E4E57}" srcOrd="26" destOrd="0" presId="urn:microsoft.com/office/officeart/2008/layout/LinedList"/>
    <dgm:cxn modelId="{06B30A09-95C3-46EA-AA3A-23CF22E6C0C8}" type="presParOf" srcId="{5D5079C5-61FF-468C-B180-B1BCC8B24680}" destId="{07F29CE7-C1B2-4F69-8E17-653969E1F626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5B795-A080-413A-8608-1C25AEC60A80}">
      <dsp:nvSpPr>
        <dsp:cNvPr id="0" name=""/>
        <dsp:cNvSpPr/>
      </dsp:nvSpPr>
      <dsp:spPr>
        <a:xfrm>
          <a:off x="0" y="0"/>
          <a:ext cx="91448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69B40-ECE5-41B7-BA5F-8E3429DA6EAE}">
      <dsp:nvSpPr>
        <dsp:cNvPr id="0" name=""/>
        <dsp:cNvSpPr/>
      </dsp:nvSpPr>
      <dsp:spPr>
        <a:xfrm>
          <a:off x="0" y="0"/>
          <a:ext cx="2883248" cy="5174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>
              <a:solidFill>
                <a:schemeClr val="tx2"/>
              </a:solidFill>
            </a:rPr>
            <a:t>API, Applicatifs et Architecture</a:t>
          </a:r>
        </a:p>
      </dsp:txBody>
      <dsp:txXfrm>
        <a:off x="0" y="0"/>
        <a:ext cx="2883248" cy="5174572"/>
      </dsp:txXfrm>
    </dsp:sp>
    <dsp:sp modelId="{E39DAAF7-E760-4F98-9500-F71187AE4B47}">
      <dsp:nvSpPr>
        <dsp:cNvPr id="0" name=""/>
        <dsp:cNvSpPr/>
      </dsp:nvSpPr>
      <dsp:spPr>
        <a:xfrm>
          <a:off x="3000595" y="27224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>
              <a:solidFill>
                <a:schemeClr val="tx2"/>
              </a:solidFill>
            </a:rPr>
            <a:t>SpringBoot</a:t>
          </a:r>
          <a:r>
            <a:rPr lang="fr-FR" sz="1800" b="1" kern="1200" dirty="0">
              <a:solidFill>
                <a:schemeClr val="tx2"/>
              </a:solidFill>
            </a:rPr>
            <a:t> 2.4.9</a:t>
          </a:r>
        </a:p>
      </dsp:txBody>
      <dsp:txXfrm>
        <a:off x="3000595" y="27224"/>
        <a:ext cx="6141130" cy="544492"/>
      </dsp:txXfrm>
    </dsp:sp>
    <dsp:sp modelId="{03985DF9-09EE-420C-80CE-B84217CD99DB}">
      <dsp:nvSpPr>
        <dsp:cNvPr id="0" name=""/>
        <dsp:cNvSpPr/>
      </dsp:nvSpPr>
      <dsp:spPr>
        <a:xfrm>
          <a:off x="2883248" y="571716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692EF-7316-4FBC-8321-6EFECDA0D9DD}">
      <dsp:nvSpPr>
        <dsp:cNvPr id="0" name=""/>
        <dsp:cNvSpPr/>
      </dsp:nvSpPr>
      <dsp:spPr>
        <a:xfrm>
          <a:off x="3000595" y="598941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Java 8</a:t>
          </a:r>
          <a:endParaRPr lang="fr-FR" sz="1600" kern="1200" dirty="0"/>
        </a:p>
      </dsp:txBody>
      <dsp:txXfrm>
        <a:off x="3000595" y="598941"/>
        <a:ext cx="6141130" cy="544492"/>
      </dsp:txXfrm>
    </dsp:sp>
    <dsp:sp modelId="{AB2AB4EC-389F-42C3-AFD8-25F7C6897BE2}">
      <dsp:nvSpPr>
        <dsp:cNvPr id="0" name=""/>
        <dsp:cNvSpPr/>
      </dsp:nvSpPr>
      <dsp:spPr>
        <a:xfrm>
          <a:off x="2883248" y="1143433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D96BA-2E5F-488D-B196-49933EC8629E}">
      <dsp:nvSpPr>
        <dsp:cNvPr id="0" name=""/>
        <dsp:cNvSpPr/>
      </dsp:nvSpPr>
      <dsp:spPr>
        <a:xfrm>
          <a:off x="3000595" y="1170658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Maven</a:t>
          </a:r>
          <a:endParaRPr lang="fr-FR" sz="2000" kern="1200" dirty="0"/>
        </a:p>
      </dsp:txBody>
      <dsp:txXfrm>
        <a:off x="3000595" y="1170658"/>
        <a:ext cx="6141130" cy="544492"/>
      </dsp:txXfrm>
    </dsp:sp>
    <dsp:sp modelId="{AC53C367-BABC-4B44-B682-9E1A4587720F}">
      <dsp:nvSpPr>
        <dsp:cNvPr id="0" name=""/>
        <dsp:cNvSpPr/>
      </dsp:nvSpPr>
      <dsp:spPr>
        <a:xfrm>
          <a:off x="2883248" y="1715150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8EBFB-4A98-4CE1-B8C0-007E1B9DB61C}">
      <dsp:nvSpPr>
        <dsp:cNvPr id="0" name=""/>
        <dsp:cNvSpPr/>
      </dsp:nvSpPr>
      <dsp:spPr>
        <a:xfrm>
          <a:off x="3000595" y="1742375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>
              <a:solidFill>
                <a:schemeClr val="tx2"/>
              </a:solidFill>
            </a:rPr>
            <a:t>ElasticSearch</a:t>
          </a:r>
          <a:r>
            <a:rPr lang="fr-FR" sz="1600" b="1" kern="1200" dirty="0">
              <a:solidFill>
                <a:schemeClr val="tx2"/>
              </a:solidFill>
            </a:rPr>
            <a:t> 7,12</a:t>
          </a:r>
          <a:endParaRPr lang="fr-FR" sz="1600" kern="1200" dirty="0"/>
        </a:p>
      </dsp:txBody>
      <dsp:txXfrm>
        <a:off x="3000595" y="1742375"/>
        <a:ext cx="6141130" cy="544492"/>
      </dsp:txXfrm>
    </dsp:sp>
    <dsp:sp modelId="{A697DED2-2DA0-478B-B84F-0ADF7AE4F898}">
      <dsp:nvSpPr>
        <dsp:cNvPr id="0" name=""/>
        <dsp:cNvSpPr/>
      </dsp:nvSpPr>
      <dsp:spPr>
        <a:xfrm>
          <a:off x="2883248" y="2286867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008EA-7BA6-4549-BEC5-D7FDAE79FCA8}">
      <dsp:nvSpPr>
        <dsp:cNvPr id="0" name=""/>
        <dsp:cNvSpPr/>
      </dsp:nvSpPr>
      <dsp:spPr>
        <a:xfrm>
          <a:off x="3000595" y="2314092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 err="1">
              <a:solidFill>
                <a:schemeClr val="tx2"/>
              </a:solidFill>
            </a:rPr>
            <a:t>Angular</a:t>
          </a:r>
          <a:r>
            <a:rPr lang="fr-FR" sz="1600" b="1" kern="1200" dirty="0">
              <a:solidFill>
                <a:schemeClr val="tx2"/>
              </a:solidFill>
            </a:rPr>
            <a:t> 11</a:t>
          </a:r>
          <a:endParaRPr lang="fr-FR" sz="1600" kern="1200" dirty="0"/>
        </a:p>
      </dsp:txBody>
      <dsp:txXfrm>
        <a:off x="3000595" y="2314092"/>
        <a:ext cx="6141130" cy="544492"/>
      </dsp:txXfrm>
    </dsp:sp>
    <dsp:sp modelId="{AA1DDD3C-AFAE-47B7-A2F1-09F31DD94E31}">
      <dsp:nvSpPr>
        <dsp:cNvPr id="0" name=""/>
        <dsp:cNvSpPr/>
      </dsp:nvSpPr>
      <dsp:spPr>
        <a:xfrm>
          <a:off x="2883248" y="2858584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ACBF9-FC05-48CA-9C40-3037454259AE}">
      <dsp:nvSpPr>
        <dsp:cNvPr id="0" name=""/>
        <dsp:cNvSpPr/>
      </dsp:nvSpPr>
      <dsp:spPr>
        <a:xfrm>
          <a:off x="3000595" y="2885809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Bootstrap</a:t>
          </a:r>
          <a:endParaRPr lang="fr-FR" sz="1600" kern="1200" dirty="0"/>
        </a:p>
      </dsp:txBody>
      <dsp:txXfrm>
        <a:off x="3000595" y="2885809"/>
        <a:ext cx="6141130" cy="544492"/>
      </dsp:txXfrm>
    </dsp:sp>
    <dsp:sp modelId="{2A76F9DE-0CF8-4696-866D-6AEA95A88834}">
      <dsp:nvSpPr>
        <dsp:cNvPr id="0" name=""/>
        <dsp:cNvSpPr/>
      </dsp:nvSpPr>
      <dsp:spPr>
        <a:xfrm>
          <a:off x="2883248" y="3430301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64675-5584-418C-BBB1-2EEDC17F7C23}">
      <dsp:nvSpPr>
        <dsp:cNvPr id="0" name=""/>
        <dsp:cNvSpPr/>
      </dsp:nvSpPr>
      <dsp:spPr>
        <a:xfrm>
          <a:off x="3000595" y="3457526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Azure PostgreSQL 10</a:t>
          </a:r>
          <a:endParaRPr lang="fr-FR" sz="1600" kern="1200" dirty="0"/>
        </a:p>
      </dsp:txBody>
      <dsp:txXfrm>
        <a:off x="3000595" y="3457526"/>
        <a:ext cx="6141130" cy="544492"/>
      </dsp:txXfrm>
    </dsp:sp>
    <dsp:sp modelId="{0F73DF6C-2711-4660-ADFE-BD6054E447CC}">
      <dsp:nvSpPr>
        <dsp:cNvPr id="0" name=""/>
        <dsp:cNvSpPr/>
      </dsp:nvSpPr>
      <dsp:spPr>
        <a:xfrm>
          <a:off x="2883248" y="4002018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586D6-6C0D-426F-9809-3D043EA3899A}">
      <dsp:nvSpPr>
        <dsp:cNvPr id="0" name=""/>
        <dsp:cNvSpPr/>
      </dsp:nvSpPr>
      <dsp:spPr>
        <a:xfrm>
          <a:off x="3000595" y="4029243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Docker</a:t>
          </a:r>
          <a:endParaRPr lang="fr-FR" sz="2200" kern="1200" dirty="0"/>
        </a:p>
      </dsp:txBody>
      <dsp:txXfrm>
        <a:off x="3000595" y="4029243"/>
        <a:ext cx="6141130" cy="544492"/>
      </dsp:txXfrm>
    </dsp:sp>
    <dsp:sp modelId="{9AB14ECA-ABC3-4FE5-9CD5-6D57F5938D02}">
      <dsp:nvSpPr>
        <dsp:cNvPr id="0" name=""/>
        <dsp:cNvSpPr/>
      </dsp:nvSpPr>
      <dsp:spPr>
        <a:xfrm>
          <a:off x="2883248" y="4573735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739EE-FFA6-4355-8BD5-F4A734186BA0}">
      <dsp:nvSpPr>
        <dsp:cNvPr id="0" name=""/>
        <dsp:cNvSpPr/>
      </dsp:nvSpPr>
      <dsp:spPr>
        <a:xfrm>
          <a:off x="3000595" y="4600960"/>
          <a:ext cx="6141130" cy="544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>
              <a:solidFill>
                <a:schemeClr val="tx2"/>
              </a:solidFill>
            </a:rPr>
            <a:t>Azure </a:t>
          </a:r>
          <a:r>
            <a:rPr lang="fr-FR" sz="1600" b="1" kern="1200" dirty="0" err="1">
              <a:solidFill>
                <a:schemeClr val="tx2"/>
              </a:solidFill>
            </a:rPr>
            <a:t>Kubernetes</a:t>
          </a:r>
          <a:r>
            <a:rPr lang="fr-FR" sz="1600" b="1" kern="1200" dirty="0">
              <a:solidFill>
                <a:schemeClr val="tx2"/>
              </a:solidFill>
            </a:rPr>
            <a:t> Services </a:t>
          </a:r>
          <a:endParaRPr lang="fr-FR" sz="1600" kern="1200" dirty="0"/>
        </a:p>
      </dsp:txBody>
      <dsp:txXfrm>
        <a:off x="3000595" y="4600960"/>
        <a:ext cx="6141130" cy="544492"/>
      </dsp:txXfrm>
    </dsp:sp>
    <dsp:sp modelId="{7A9CED7E-1D89-4049-84B9-6C4DB90E4E57}">
      <dsp:nvSpPr>
        <dsp:cNvPr id="0" name=""/>
        <dsp:cNvSpPr/>
      </dsp:nvSpPr>
      <dsp:spPr>
        <a:xfrm>
          <a:off x="2883248" y="5145452"/>
          <a:ext cx="62584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20/08/2022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91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688" y="127155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688" y="322618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39681" y="306933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661" y="5798340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568821" y="3581017"/>
            <a:ext cx="8768358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Habilitations et </a:t>
            </a:r>
            <a:r>
              <a:rPr lang="en-US" noProof="0" dirty="0" err="1"/>
              <a:t>Confidentialité</a:t>
            </a:r>
            <a:r>
              <a:rPr lang="en-US" noProof="0" dirty="0"/>
              <a:t> IKOS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02/03/2021  |  ©2020 Inetum  | Ref. XXXXXX v1.0</a:t>
            </a:r>
          </a:p>
          <a:p>
            <a:r>
              <a:rPr lang="en-US" dirty="0"/>
              <a:t>Classification: internal document</a:t>
            </a:r>
          </a:p>
          <a:p>
            <a:r>
              <a:rPr lang="en-US" dirty="0"/>
              <a:t>Habilitations et </a:t>
            </a:r>
            <a:r>
              <a:rPr lang="en-US" dirty="0" err="1"/>
              <a:t>Confidentialité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1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6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 sz="609"/>
              <a:t>Classification: [choose internal, external or confidential] document</a:t>
            </a:r>
          </a:p>
          <a:p>
            <a:r>
              <a:rPr lang="en-US" sz="609"/>
              <a:t>PRESENTATION TITLE</a:t>
            </a:r>
            <a:endParaRPr lang="en-US" sz="609" dirty="0"/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4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4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1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1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5" y="2743200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8408712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0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3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6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7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"/>
            <a:ext cx="990600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37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business meeting wallpaper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582E72F-5299-445D-AA7E-96F5B70AF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B9ADED-DF4F-4FC6-A076-1C2DFF179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699" y="382623"/>
            <a:ext cx="7561065" cy="35219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194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5699" y="1371600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7B67AD-CC0A-4B52-BABC-C439F887D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5699" y="1379943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F0E40C-C0B6-4FE3-BCC5-C2B48E5D6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D79436BD-1BEC-4D7D-B562-AB3BD6287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699" y="382623"/>
            <a:ext cx="7561065" cy="35219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194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6E12D7-53BE-4246-8517-2DA21308F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6906" y="6410308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401610765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5468422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5468422" cy="13724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50A8D-D645-4EBC-8C78-B725FE49F392}"/>
              </a:ext>
            </a:extLst>
          </p:cNvPr>
          <p:cNvSpPr/>
          <p:nvPr userDrawn="1"/>
        </p:nvSpPr>
        <p:spPr>
          <a:xfrm>
            <a:off x="6471920" y="0"/>
            <a:ext cx="34340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AB20CABB-66EA-4633-A391-7708C263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" name="bg object 20">
            <a:extLst>
              <a:ext uri="{FF2B5EF4-FFF2-40B4-BE49-F238E27FC236}">
                <a16:creationId xmlns:a16="http://schemas.microsoft.com/office/drawing/2014/main" id="{922896F2-0923-44AF-A3DA-76ED2701C2C3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5EBFDBC-1DAA-4DBB-831E-149F6CFA3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9037F40-E5DF-4B7D-9923-77887F4ACB9B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93461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5468422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5468422" cy="13724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50A8D-D645-4EBC-8C78-B725FE49F392}"/>
              </a:ext>
            </a:extLst>
          </p:cNvPr>
          <p:cNvSpPr/>
          <p:nvPr userDrawn="1"/>
        </p:nvSpPr>
        <p:spPr>
          <a:xfrm>
            <a:off x="7506891" y="0"/>
            <a:ext cx="23991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AB20CABB-66EA-4633-A391-7708C263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" name="bg object 20">
            <a:extLst>
              <a:ext uri="{FF2B5EF4-FFF2-40B4-BE49-F238E27FC236}">
                <a16:creationId xmlns:a16="http://schemas.microsoft.com/office/drawing/2014/main" id="{922896F2-0923-44AF-A3DA-76ED2701C2C3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5F93FA0E-B448-4F73-9628-624EC50C0698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0C2BC6-A025-45B8-9440-D8DAE250E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233436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/>
              <a:t>12/01/2022  |  ©2022 Inetum  | Réunion de Présentation interne - v1.0   Classification: [internal] document TMA Occitanie</a:t>
            </a:r>
            <a:endParaRPr lang="en-US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99159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encar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29201"/>
            <a:ext cx="9906000" cy="1866900"/>
          </a:xfrm>
          <a:prstGeom prst="rect">
            <a:avLst/>
          </a:prstGeom>
          <a:solidFill>
            <a:srgbClr val="1018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7700" y="5245101"/>
            <a:ext cx="8585200" cy="1384300"/>
          </a:xfrm>
        </p:spPr>
        <p:txBody>
          <a:bodyPr/>
          <a:lstStyle>
            <a:lvl1pPr marL="0" indent="0" algn="l" defTabSz="873126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None/>
              <a:defRPr lang="pt-PT" sz="2200" kern="1200" dirty="0" smtClean="0">
                <a:solidFill>
                  <a:srgbClr val="FFFFFF"/>
                </a:solidFill>
                <a:latin typeface="Calibri" pitchFamily="34" charset="0"/>
                <a:ea typeface="ＭＳ Ｐゴシック" charset="-128"/>
                <a:cs typeface="+mn-cs"/>
              </a:defRPr>
            </a:lvl1pPr>
            <a:lvl2pPr marL="515775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2pPr>
            <a:lvl3pPr marL="1031547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3pPr>
            <a:lvl4pPr marL="1547322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4pPr>
            <a:lvl5pPr marL="2063094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5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Master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11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630864" y="1351776"/>
            <a:ext cx="8652986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9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s + encar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29201"/>
            <a:ext cx="9906000" cy="1866900"/>
          </a:xfrm>
          <a:prstGeom prst="rect">
            <a:avLst/>
          </a:prstGeom>
          <a:solidFill>
            <a:srgbClr val="1018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630863" y="1351776"/>
            <a:ext cx="4169737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5110370" y="1351776"/>
            <a:ext cx="4152900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7700" y="5245101"/>
            <a:ext cx="8585200" cy="1384300"/>
          </a:xfrm>
        </p:spPr>
        <p:txBody>
          <a:bodyPr/>
          <a:lstStyle>
            <a:lvl1pPr marL="0" indent="0" algn="l" defTabSz="873126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None/>
              <a:defRPr lang="pt-PT" sz="2200" kern="1200" dirty="0" smtClean="0">
                <a:solidFill>
                  <a:srgbClr val="FFFFFF"/>
                </a:solidFill>
                <a:latin typeface="Calibri" pitchFamily="34" charset="0"/>
                <a:ea typeface="ＭＳ Ｐゴシック" charset="-128"/>
                <a:cs typeface="+mn-cs"/>
              </a:defRPr>
            </a:lvl1pPr>
            <a:lvl2pPr marL="515775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2pPr>
            <a:lvl3pPr marL="1031547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3pPr>
            <a:lvl4pPr marL="1547322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4pPr>
            <a:lvl5pPr marL="2063094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5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Master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1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14" y="589647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business meeting wallpaper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2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18000" cy="690411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1"/>
            <a:ext cx="9907588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AutoShape 4" descr="Résultat de recherche d'images pour &quot;automate picture&quot;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6" descr="https://www.elmnet.co.uk/wp-content/uploads/2017/08/automate.jpg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906000" cy="69041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"/>
            <a:ext cx="990600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42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database wallpaper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85" b="4348"/>
          <a:stretch/>
        </p:blipFill>
        <p:spPr bwMode="auto">
          <a:xfrm>
            <a:off x="0" y="-1"/>
            <a:ext cx="9906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906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ble Placeholder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9906000" cy="685799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56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ésultat de recherche d'images pour &quot;tools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ésultat de recherche d'images pour &quot;learning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construction picture&quot;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991132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ésultat de recherche d'images pour &quot;conclusion pictures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92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map compass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monitoring picture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 bwMode="auto">
          <a:xfrm>
            <a:off x="0" y="0"/>
            <a:ext cx="99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INSÉRER ICI LE TITRE DE VOTRE PRÉSENTATION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863" y="917918"/>
            <a:ext cx="8614737" cy="609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rgbClr val="303F48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pt-PT"/>
              <a:t>Cliquez pour ajouter du texte</a:t>
            </a: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630862" y="1534510"/>
            <a:ext cx="8602037" cy="482501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</a:t>
            </a:r>
          </a:p>
        </p:txBody>
      </p:sp>
    </p:spTree>
    <p:extLst>
      <p:ext uri="{BB962C8B-B14F-4D97-AF65-F5344CB8AC3E}">
        <p14:creationId xmlns:p14="http://schemas.microsoft.com/office/powerpoint/2010/main" val="39829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4644" y="6453336"/>
            <a:ext cx="7644475" cy="246510"/>
          </a:xfrm>
          <a:prstGeom prst="rect">
            <a:avLst/>
          </a:prstGeom>
          <a:ln/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fr-FR"/>
              <a:t>M020-02 Revue Qualité DIG 2016 V0.2</a:t>
            </a:r>
          </a:p>
        </p:txBody>
      </p:sp>
      <p:sp>
        <p:nvSpPr>
          <p:cNvPr id="5" name="Rectangle 3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fld id="{8ABC9975-821D-4EB4-B2A9-344FC2C4C635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648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" y="5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5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1494770"/>
            <a:ext cx="958260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</a:t>
            </a:r>
          </a:p>
          <a:p>
            <a:pPr lvl="1"/>
            <a:r>
              <a:rPr lang="en-US" noProof="0"/>
              <a:t>Text style level 2</a:t>
            </a:r>
          </a:p>
          <a:p>
            <a:pPr lvl="2"/>
            <a:r>
              <a:rPr lang="en-US" noProof="0"/>
              <a:t>Text style level 3</a:t>
            </a:r>
          </a:p>
          <a:p>
            <a:pPr lvl="3"/>
            <a:r>
              <a:rPr lang="en-US" noProof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866079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2290763" y="1464240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F66D9963-BDB2-4715-A1D1-F4032037A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9078" y="1315988"/>
            <a:ext cx="913210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103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2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7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0" y="4133653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653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5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88072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41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5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0" y="324441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23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5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0" y="478323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3621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34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5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41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602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5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63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5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0" y="170834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266841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0" y="362602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0" y="458363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801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5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0" y="5540801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1769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4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930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311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163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4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8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445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</p:spTree>
    <p:extLst>
      <p:ext uri="{BB962C8B-B14F-4D97-AF65-F5344CB8AC3E}">
        <p14:creationId xmlns:p14="http://schemas.microsoft.com/office/powerpoint/2010/main" val="34901865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520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1" indent="-120656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0" indent="-120656">
              <a:buFont typeface="Wingdings" panose="05000000000000000000" pitchFamily="2" charset="2"/>
              <a:buChar char="§"/>
              <a:defRPr/>
            </a:lvl2pPr>
            <a:lvl3pPr marL="241313" indent="-119956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25" indent="-109688">
              <a:defRPr sz="914">
                <a:solidFill>
                  <a:schemeClr val="tx2"/>
                </a:solidFill>
              </a:defRPr>
            </a:lvl4pPr>
            <a:lvl5pPr marL="372938" indent="-120656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6842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2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354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4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6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6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84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1672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4" y="697702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4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5818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7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4" y="697702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994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4" y="697702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8452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6" y="2743201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552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7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7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8643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/>
        </p:nvSpPr>
        <p:spPr>
          <a:xfrm>
            <a:off x="8408713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1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4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7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5411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1097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/>
        </p:nvGrpSpPr>
        <p:grpSpPr>
          <a:xfrm>
            <a:off x="7820355" y="5902836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/>
        </p:nvGrpSpPr>
        <p:grpSpPr>
          <a:xfrm>
            <a:off x="8147749" y="5902836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/>
        </p:nvGrpSpPr>
        <p:grpSpPr>
          <a:xfrm>
            <a:off x="9129932" y="5902836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/>
        </p:nvGrpSpPr>
        <p:grpSpPr>
          <a:xfrm>
            <a:off x="8802538" y="5902836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/>
        </p:nvGrpSpPr>
        <p:grpSpPr>
          <a:xfrm>
            <a:off x="8475144" y="5902836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/>
        </p:nvSpPr>
        <p:spPr>
          <a:xfrm>
            <a:off x="7820355" y="5487351"/>
            <a:ext cx="1536558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2731879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8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D4A96E6-C3EB-45C1-B3BA-4E240EF4D554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</p:spTree>
    <p:extLst>
      <p:ext uri="{BB962C8B-B14F-4D97-AF65-F5344CB8AC3E}">
        <p14:creationId xmlns:p14="http://schemas.microsoft.com/office/powerpoint/2010/main" val="42556039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End 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8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681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End F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8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6F3CD315-706A-434B-868F-34214EBB8D8B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ESPAGNE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SUISSE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ANGLETERRE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OGNE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MANI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AROC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ÉS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</a:t>
            </a:r>
            <a:r>
              <a:rPr lang="fr-FR"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DU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PUBLI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 DOMINICAINE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UR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lang="fr-FR"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E.A.U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735538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5291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5AF90-088B-406A-A347-1CEAF460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51DD1-8E70-45BD-968B-901CCAD56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678A6D-014D-45AE-A53F-E619B1E3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0BC47-9A95-4B85-B870-1F2BC530B481}" type="datetimeFigureOut">
              <a:rPr lang="fr-FR" smtClean="0"/>
              <a:t>20/08/2022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5731E-B934-44E1-A9EA-014FA88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5F53D8-0A89-4B2F-8FB4-B8D78EFC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95A8-AF9B-488E-88F5-09C8DC541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5018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1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6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sz="609" dirty="0"/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4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4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1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1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7301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5" y="2743200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8408712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0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3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6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7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D4A96E6-C3EB-45C1-B3BA-4E240EF4D554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 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 F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6F3CD315-706A-434B-868F-34214EBB8D8B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ESPAGNE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SUISSE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ANGLETERRE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OGNE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MANI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AROC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ÉS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</a:t>
            </a:r>
            <a:r>
              <a:rPr lang="fr-FR"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DU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PUBLI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 DOMINICAINE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UR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lang="fr-FR"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E.A.U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933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Interne - DIG - Présentation Outils BU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1" r:id="rId2"/>
    <p:sldLayoutId id="2147483870" r:id="rId3"/>
    <p:sldLayoutId id="2147483690" r:id="rId4"/>
    <p:sldLayoutId id="2147483890" r:id="rId5"/>
    <p:sldLayoutId id="2147483885" r:id="rId6"/>
    <p:sldLayoutId id="2147483881" r:id="rId7"/>
    <p:sldLayoutId id="2147483886" r:id="rId8"/>
    <p:sldLayoutId id="2147483887" r:id="rId9"/>
    <p:sldLayoutId id="2147483888" r:id="rId10"/>
    <p:sldLayoutId id="2147483889" r:id="rId11"/>
    <p:sldLayoutId id="2147483872" r:id="rId12"/>
    <p:sldLayoutId id="2147483892" r:id="rId13"/>
    <p:sldLayoutId id="2147483884" r:id="rId14"/>
    <p:sldLayoutId id="2147483899" r:id="rId15"/>
    <p:sldLayoutId id="2147483902" r:id="rId16"/>
    <p:sldLayoutId id="2147483901" r:id="rId17"/>
    <p:sldLayoutId id="2147483873" r:id="rId18"/>
    <p:sldLayoutId id="2147483882" r:id="rId19"/>
    <p:sldLayoutId id="2147483891" r:id="rId20"/>
    <p:sldLayoutId id="2147483734" r:id="rId21"/>
    <p:sldLayoutId id="2147483731" r:id="rId22"/>
    <p:sldLayoutId id="2147483718" r:id="rId23"/>
    <p:sldLayoutId id="2147483893" r:id="rId24"/>
    <p:sldLayoutId id="2147483733" r:id="rId25"/>
    <p:sldLayoutId id="2147483900" r:id="rId26"/>
    <p:sldLayoutId id="2147483897" r:id="rId27"/>
    <p:sldLayoutId id="2147483874" r:id="rId28"/>
    <p:sldLayoutId id="2147483880" r:id="rId29"/>
    <p:sldLayoutId id="2147483877" r:id="rId30"/>
    <p:sldLayoutId id="2147483875" r:id="rId31"/>
    <p:sldLayoutId id="2147483898" r:id="rId32"/>
    <p:sldLayoutId id="2147483876" r:id="rId33"/>
    <p:sldLayoutId id="2147483878" r:id="rId34"/>
    <p:sldLayoutId id="2147483732" r:id="rId35"/>
    <p:sldLayoutId id="2147483883" r:id="rId36"/>
    <p:sldLayoutId id="2147483879" r:id="rId37"/>
    <p:sldLayoutId id="2147483896" r:id="rId38"/>
    <p:sldLayoutId id="2147483895" r:id="rId39"/>
    <p:sldLayoutId id="2147483894" r:id="rId40"/>
    <p:sldLayoutId id="2147483755" r:id="rId41"/>
    <p:sldLayoutId id="2147483865" r:id="rId42"/>
    <p:sldLayoutId id="2147483866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/>
        </p:nvSpPr>
        <p:spPr>
          <a:xfrm>
            <a:off x="9417666" y="6409850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13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13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3" y="6412034"/>
            <a:ext cx="3343275" cy="1860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6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marL="8775" algn="l" eaLnBrk="1" hangingPunct="1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 eaLnBrk="1" hangingPunct="1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 eaLnBrk="1" hangingPunct="1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85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8606" eaLnBrk="1" hangingPunct="1">
        <a:defRPr>
          <a:latin typeface="+mn-lt"/>
          <a:ea typeface="+mn-ea"/>
          <a:cs typeface="+mn-cs"/>
        </a:defRPr>
      </a:lvl2pPr>
      <a:lvl3pPr marL="557213" eaLnBrk="1" hangingPunct="1">
        <a:defRPr>
          <a:latin typeface="+mn-lt"/>
          <a:ea typeface="+mn-ea"/>
          <a:cs typeface="+mn-cs"/>
        </a:defRPr>
      </a:lvl3pPr>
      <a:lvl4pPr marL="835819" eaLnBrk="1" hangingPunct="1">
        <a:defRPr>
          <a:latin typeface="+mn-lt"/>
          <a:ea typeface="+mn-ea"/>
          <a:cs typeface="+mn-cs"/>
        </a:defRPr>
      </a:lvl4pPr>
      <a:lvl5pPr marL="1114425" eaLnBrk="1" hangingPunct="1">
        <a:defRPr>
          <a:latin typeface="+mn-lt"/>
          <a:ea typeface="+mn-ea"/>
          <a:cs typeface="+mn-cs"/>
        </a:defRPr>
      </a:lvl5pPr>
      <a:lvl6pPr marL="1393031" eaLnBrk="1" hangingPunct="1">
        <a:defRPr>
          <a:latin typeface="+mn-lt"/>
          <a:ea typeface="+mn-ea"/>
          <a:cs typeface="+mn-cs"/>
        </a:defRPr>
      </a:lvl6pPr>
      <a:lvl7pPr marL="1671638" eaLnBrk="1" hangingPunct="1">
        <a:defRPr>
          <a:latin typeface="+mn-lt"/>
          <a:ea typeface="+mn-ea"/>
          <a:cs typeface="+mn-cs"/>
        </a:defRPr>
      </a:lvl7pPr>
      <a:lvl8pPr marL="1950244" eaLnBrk="1" hangingPunct="1">
        <a:defRPr>
          <a:latin typeface="+mn-lt"/>
          <a:ea typeface="+mn-ea"/>
          <a:cs typeface="+mn-cs"/>
        </a:defRPr>
      </a:lvl8pPr>
      <a:lvl9pPr marL="222885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409849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17" r:id="rId7"/>
    <p:sldLayoutId id="2147483699" r:id="rId8"/>
    <p:sldLayoutId id="2147483700" r:id="rId9"/>
    <p:sldLayoutId id="2147483719" r:id="rId10"/>
    <p:sldLayoutId id="2147483701" r:id="rId11"/>
    <p:sldLayoutId id="2147483702" r:id="rId12"/>
    <p:sldLayoutId id="2147483703" r:id="rId13"/>
    <p:sldLayoutId id="2147483721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20" r:id="rId26"/>
    <p:sldLayoutId id="2147483938" r:id="rId27"/>
    <p:sldLayoutId id="2147483936" r:id="rId28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30564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22045-20FB-45FA-9117-8ADC510CA52D}"/>
              </a:ext>
            </a:extLst>
          </p:cNvPr>
          <p:cNvCxnSpPr>
            <a:cxnSpLocks/>
          </p:cNvCxnSpPr>
          <p:nvPr userDrawn="1"/>
        </p:nvCxnSpPr>
        <p:spPr>
          <a:xfrm>
            <a:off x="9453707" y="6549390"/>
            <a:ext cx="3473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F18753-7D26-490B-9E11-C62C33337156}"/>
              </a:ext>
            </a:extLst>
          </p:cNvPr>
          <p:cNvSpPr txBox="1"/>
          <p:nvPr userDrawn="1"/>
        </p:nvSpPr>
        <p:spPr>
          <a:xfrm>
            <a:off x="9353984" y="6598710"/>
            <a:ext cx="546820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5418" lvl="0" indent="0" algn="ctr" defTabSz="557235" rtl="0" eaLnBrk="1" fontAlgn="auto" latinLnBrk="0" hangingPunct="1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2" b="0" i="0" u="none" strike="noStrike" kern="1200" cap="none" spc="4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27</a:t>
            </a:r>
            <a:endParaRPr lang="en-US" sz="79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18289"/>
            <a:ext cx="3343275" cy="37356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01/09/2020  |  ©2020 </a:t>
            </a:r>
            <a:r>
              <a:rPr lang="en-US" dirty="0" err="1"/>
              <a:t>Inetum</a:t>
            </a:r>
            <a:r>
              <a:rPr lang="en-US" dirty="0"/>
              <a:t>  | Ref. XXXXXX v1.0</a:t>
            </a:r>
          </a:p>
          <a:p>
            <a:r>
              <a:rPr lang="en-US" dirty="0"/>
              <a:t>Classification: [choose internal, external or confidential] document</a:t>
            </a:r>
          </a:p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9" r:id="rId28"/>
    <p:sldLayoutId id="2147483940" r:id="rId29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  <a:p>
            <a:pPr lvl="5"/>
            <a:r>
              <a:rPr lang="en-US" noProof="0"/>
              <a:t>Text level 6</a:t>
            </a:r>
          </a:p>
          <a:p>
            <a:pPr lvl="6"/>
            <a:r>
              <a:rPr lang="en-US" noProof="0"/>
              <a:t>Text level 7</a:t>
            </a:r>
          </a:p>
          <a:p>
            <a:pPr lvl="7"/>
            <a:r>
              <a:rPr lang="en-US" noProof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722" r:id="rId5"/>
    <p:sldLayoutId id="2147483937" r:id="rId6"/>
    <p:sldLayoutId id="2147483723" r:id="rId7"/>
    <p:sldLayoutId id="2147483724" r:id="rId8"/>
    <p:sldLayoutId id="2147483725" r:id="rId9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diagramData" Target="../diagrams/data1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14.xml"/><Relationship Id="rId6" Type="http://schemas.microsoft.com/office/2007/relationships/diagramDrawing" Target="../diagrams/drawing1.xml"/><Relationship Id="rId11" Type="http://schemas.openxmlformats.org/officeDocument/2006/relationships/image" Target="../media/image8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49.jp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25F98-7EB7-EB47-D21B-D8AD1F649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3429000"/>
            <a:ext cx="7200900" cy="1196755"/>
          </a:xfrm>
        </p:spPr>
        <p:txBody>
          <a:bodyPr/>
          <a:lstStyle/>
          <a:p>
            <a:r>
              <a:rPr lang="fr-FR" dirty="0"/>
              <a:t>Hub Entreprendre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D47288-0EBD-0C0B-66F0-962933F5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410354"/>
            <a:ext cx="1676828" cy="11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6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F9714-72E3-54F8-B7CE-EADB828E9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858490"/>
          </a:xfrm>
        </p:spPr>
        <p:txBody>
          <a:bodyPr/>
          <a:lstStyle/>
          <a:p>
            <a:r>
              <a:rPr lang="fr-FR" dirty="0"/>
              <a:t>Enjeux stratégiques pour le Conseil Régional d’Occitanie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C4862A0-AE43-DC16-BF4F-E3410879B071}"/>
              </a:ext>
            </a:extLst>
          </p:cNvPr>
          <p:cNvGrpSpPr/>
          <p:nvPr/>
        </p:nvGrpSpPr>
        <p:grpSpPr>
          <a:xfrm>
            <a:off x="1752" y="2114172"/>
            <a:ext cx="9235347" cy="4241929"/>
            <a:chOff x="681232" y="1374717"/>
            <a:chExt cx="10088550" cy="477367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D6C94CA-BBD1-E88A-979F-FA5BDA62E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2373313"/>
              <a:ext cx="2501900" cy="2503488"/>
            </a:xfrm>
            <a:custGeom>
              <a:avLst/>
              <a:gdLst>
                <a:gd name="T0" fmla="*/ 460 w 721"/>
                <a:gd name="T1" fmla="*/ 55 h 721"/>
                <a:gd name="T2" fmla="*/ 666 w 721"/>
                <a:gd name="T3" fmla="*/ 460 h 721"/>
                <a:gd name="T4" fmla="*/ 261 w 721"/>
                <a:gd name="T5" fmla="*/ 666 h 721"/>
                <a:gd name="T6" fmla="*/ 55 w 721"/>
                <a:gd name="T7" fmla="*/ 261 h 721"/>
                <a:gd name="T8" fmla="*/ 460 w 721"/>
                <a:gd name="T9" fmla="*/ 55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721">
                  <a:moveTo>
                    <a:pt x="460" y="55"/>
                  </a:moveTo>
                  <a:cubicBezTo>
                    <a:pt x="628" y="110"/>
                    <a:pt x="721" y="291"/>
                    <a:pt x="666" y="460"/>
                  </a:cubicBezTo>
                  <a:cubicBezTo>
                    <a:pt x="611" y="629"/>
                    <a:pt x="430" y="721"/>
                    <a:pt x="261" y="666"/>
                  </a:cubicBezTo>
                  <a:cubicBezTo>
                    <a:pt x="92" y="612"/>
                    <a:pt x="0" y="430"/>
                    <a:pt x="55" y="261"/>
                  </a:cubicBezTo>
                  <a:cubicBezTo>
                    <a:pt x="109" y="93"/>
                    <a:pt x="291" y="0"/>
                    <a:pt x="460" y="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60146B0-43E2-0C2F-7744-887B7B1EC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400" y="3609975"/>
              <a:ext cx="2468563" cy="2532063"/>
            </a:xfrm>
            <a:custGeom>
              <a:avLst/>
              <a:gdLst>
                <a:gd name="T0" fmla="*/ 608 w 712"/>
                <a:gd name="T1" fmla="*/ 553 h 729"/>
                <a:gd name="T2" fmla="*/ 159 w 712"/>
                <a:gd name="T3" fmla="*/ 624 h 729"/>
                <a:gd name="T4" fmla="*/ 43 w 712"/>
                <a:gd name="T5" fmla="*/ 264 h 729"/>
                <a:gd name="T6" fmla="*/ 88 w 712"/>
                <a:gd name="T7" fmla="*/ 175 h 729"/>
                <a:gd name="T8" fmla="*/ 537 w 712"/>
                <a:gd name="T9" fmla="*/ 104 h 729"/>
                <a:gd name="T10" fmla="*/ 539 w 712"/>
                <a:gd name="T11" fmla="*/ 105 h 729"/>
                <a:gd name="T12" fmla="*/ 608 w 712"/>
                <a:gd name="T13" fmla="*/ 553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2" h="729">
                  <a:moveTo>
                    <a:pt x="608" y="553"/>
                  </a:moveTo>
                  <a:cubicBezTo>
                    <a:pt x="504" y="697"/>
                    <a:pt x="303" y="729"/>
                    <a:pt x="159" y="624"/>
                  </a:cubicBezTo>
                  <a:cubicBezTo>
                    <a:pt x="43" y="540"/>
                    <a:pt x="0" y="393"/>
                    <a:pt x="43" y="264"/>
                  </a:cubicBezTo>
                  <a:cubicBezTo>
                    <a:pt x="53" y="233"/>
                    <a:pt x="68" y="203"/>
                    <a:pt x="88" y="175"/>
                  </a:cubicBezTo>
                  <a:cubicBezTo>
                    <a:pt x="192" y="32"/>
                    <a:pt x="393" y="0"/>
                    <a:pt x="537" y="104"/>
                  </a:cubicBezTo>
                  <a:cubicBezTo>
                    <a:pt x="537" y="105"/>
                    <a:pt x="538" y="105"/>
                    <a:pt x="539" y="105"/>
                  </a:cubicBezTo>
                  <a:cubicBezTo>
                    <a:pt x="681" y="210"/>
                    <a:pt x="712" y="410"/>
                    <a:pt x="608" y="5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FA85757-AD36-53C3-CC1F-7566B6BF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4938" y="3616325"/>
              <a:ext cx="2527300" cy="2532063"/>
            </a:xfrm>
            <a:custGeom>
              <a:avLst/>
              <a:gdLst>
                <a:gd name="T0" fmla="*/ 104 w 729"/>
                <a:gd name="T1" fmla="*/ 553 h 729"/>
                <a:gd name="T2" fmla="*/ 175 w 729"/>
                <a:gd name="T3" fmla="*/ 104 h 729"/>
                <a:gd name="T4" fmla="*/ 624 w 729"/>
                <a:gd name="T5" fmla="*/ 175 h 729"/>
                <a:gd name="T6" fmla="*/ 553 w 729"/>
                <a:gd name="T7" fmla="*/ 624 h 729"/>
                <a:gd name="T8" fmla="*/ 104 w 729"/>
                <a:gd name="T9" fmla="*/ 553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729">
                  <a:moveTo>
                    <a:pt x="104" y="553"/>
                  </a:moveTo>
                  <a:cubicBezTo>
                    <a:pt x="0" y="410"/>
                    <a:pt x="32" y="209"/>
                    <a:pt x="175" y="104"/>
                  </a:cubicBezTo>
                  <a:cubicBezTo>
                    <a:pt x="319" y="0"/>
                    <a:pt x="520" y="32"/>
                    <a:pt x="624" y="175"/>
                  </a:cubicBezTo>
                  <a:cubicBezTo>
                    <a:pt x="729" y="319"/>
                    <a:pt x="697" y="520"/>
                    <a:pt x="553" y="624"/>
                  </a:cubicBezTo>
                  <a:cubicBezTo>
                    <a:pt x="409" y="729"/>
                    <a:pt x="208" y="697"/>
                    <a:pt x="104" y="5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1BA1F80-84F5-26BC-3DC7-FD49B5309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2387600"/>
              <a:ext cx="2500313" cy="2503488"/>
            </a:xfrm>
            <a:custGeom>
              <a:avLst/>
              <a:gdLst>
                <a:gd name="T0" fmla="*/ 460 w 721"/>
                <a:gd name="T1" fmla="*/ 666 h 721"/>
                <a:gd name="T2" fmla="*/ 55 w 721"/>
                <a:gd name="T3" fmla="*/ 459 h 721"/>
                <a:gd name="T4" fmla="*/ 261 w 721"/>
                <a:gd name="T5" fmla="*/ 54 h 721"/>
                <a:gd name="T6" fmla="*/ 666 w 721"/>
                <a:gd name="T7" fmla="*/ 261 h 721"/>
                <a:gd name="T8" fmla="*/ 460 w 721"/>
                <a:gd name="T9" fmla="*/ 66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721">
                  <a:moveTo>
                    <a:pt x="460" y="666"/>
                  </a:moveTo>
                  <a:cubicBezTo>
                    <a:pt x="291" y="721"/>
                    <a:pt x="110" y="628"/>
                    <a:pt x="55" y="459"/>
                  </a:cubicBezTo>
                  <a:cubicBezTo>
                    <a:pt x="0" y="291"/>
                    <a:pt x="93" y="109"/>
                    <a:pt x="261" y="54"/>
                  </a:cubicBezTo>
                  <a:cubicBezTo>
                    <a:pt x="430" y="0"/>
                    <a:pt x="612" y="92"/>
                    <a:pt x="666" y="261"/>
                  </a:cubicBezTo>
                  <a:cubicBezTo>
                    <a:pt x="721" y="430"/>
                    <a:pt x="629" y="611"/>
                    <a:pt x="460" y="6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ACB57F3E-E712-D9AF-95F2-52E36EC07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050" y="1744663"/>
              <a:ext cx="2230438" cy="22336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C2295C3-4357-3DD7-EA5E-9204E9861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0" y="2508250"/>
              <a:ext cx="1304925" cy="1470025"/>
            </a:xfrm>
            <a:custGeom>
              <a:avLst/>
              <a:gdLst>
                <a:gd name="T0" fmla="*/ 321 w 376"/>
                <a:gd name="T1" fmla="*/ 421 h 423"/>
                <a:gd name="T2" fmla="*/ 320 w 376"/>
                <a:gd name="T3" fmla="*/ 423 h 423"/>
                <a:gd name="T4" fmla="*/ 0 w 376"/>
                <a:gd name="T5" fmla="*/ 102 h 423"/>
                <a:gd name="T6" fmla="*/ 17 w 376"/>
                <a:gd name="T7" fmla="*/ 0 h 423"/>
                <a:gd name="T8" fmla="*/ 115 w 376"/>
                <a:gd name="T9" fmla="*/ 16 h 423"/>
                <a:gd name="T10" fmla="*/ 321 w 376"/>
                <a:gd name="T11" fmla="*/ 42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" h="423">
                  <a:moveTo>
                    <a:pt x="321" y="421"/>
                  </a:moveTo>
                  <a:cubicBezTo>
                    <a:pt x="321" y="422"/>
                    <a:pt x="321" y="422"/>
                    <a:pt x="320" y="423"/>
                  </a:cubicBezTo>
                  <a:cubicBezTo>
                    <a:pt x="143" y="422"/>
                    <a:pt x="0" y="279"/>
                    <a:pt x="0" y="102"/>
                  </a:cubicBezTo>
                  <a:cubicBezTo>
                    <a:pt x="0" y="66"/>
                    <a:pt x="6" y="32"/>
                    <a:pt x="17" y="0"/>
                  </a:cubicBezTo>
                  <a:cubicBezTo>
                    <a:pt x="49" y="0"/>
                    <a:pt x="82" y="6"/>
                    <a:pt x="115" y="16"/>
                  </a:cubicBezTo>
                  <a:cubicBezTo>
                    <a:pt x="283" y="71"/>
                    <a:pt x="376" y="252"/>
                    <a:pt x="321" y="4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ED112DA-0292-4F81-8A7A-79F59F214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5" y="2855913"/>
              <a:ext cx="2109788" cy="2114550"/>
            </a:xfrm>
            <a:custGeom>
              <a:avLst/>
              <a:gdLst>
                <a:gd name="T0" fmla="*/ 388 w 608"/>
                <a:gd name="T1" fmla="*/ 562 h 609"/>
                <a:gd name="T2" fmla="*/ 46 w 608"/>
                <a:gd name="T3" fmla="*/ 388 h 609"/>
                <a:gd name="T4" fmla="*/ 220 w 608"/>
                <a:gd name="T5" fmla="*/ 46 h 609"/>
                <a:gd name="T6" fmla="*/ 562 w 608"/>
                <a:gd name="T7" fmla="*/ 220 h 609"/>
                <a:gd name="T8" fmla="*/ 388 w 608"/>
                <a:gd name="T9" fmla="*/ 56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609">
                  <a:moveTo>
                    <a:pt x="388" y="562"/>
                  </a:moveTo>
                  <a:cubicBezTo>
                    <a:pt x="245" y="609"/>
                    <a:pt x="92" y="531"/>
                    <a:pt x="46" y="388"/>
                  </a:cubicBezTo>
                  <a:cubicBezTo>
                    <a:pt x="0" y="246"/>
                    <a:pt x="78" y="93"/>
                    <a:pt x="220" y="46"/>
                  </a:cubicBezTo>
                  <a:cubicBezTo>
                    <a:pt x="363" y="0"/>
                    <a:pt x="516" y="78"/>
                    <a:pt x="562" y="220"/>
                  </a:cubicBezTo>
                  <a:cubicBezTo>
                    <a:pt x="608" y="363"/>
                    <a:pt x="530" y="516"/>
                    <a:pt x="388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51CF41F-7020-1401-BE8C-0A7977EFD0EB}"/>
                </a:ext>
              </a:extLst>
            </p:cNvPr>
            <p:cNvSpPr>
              <a:spLocks/>
            </p:cNvSpPr>
            <p:nvPr/>
          </p:nvSpPr>
          <p:spPr bwMode="auto">
            <a:xfrm rot="2068708">
              <a:off x="6190456" y="1673015"/>
              <a:ext cx="481013" cy="433388"/>
            </a:xfrm>
            <a:custGeom>
              <a:avLst/>
              <a:gdLst>
                <a:gd name="T0" fmla="*/ 303 w 303"/>
                <a:gd name="T1" fmla="*/ 273 h 273"/>
                <a:gd name="T2" fmla="*/ 153 w 303"/>
                <a:gd name="T3" fmla="*/ 0 h 273"/>
                <a:gd name="T4" fmla="*/ 0 w 303"/>
                <a:gd name="T5" fmla="*/ 273 h 273"/>
                <a:gd name="T6" fmla="*/ 303 w 303"/>
                <a:gd name="T7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3">
                  <a:moveTo>
                    <a:pt x="303" y="273"/>
                  </a:moveTo>
                  <a:lnTo>
                    <a:pt x="153" y="0"/>
                  </a:lnTo>
                  <a:lnTo>
                    <a:pt x="0" y="273"/>
                  </a:lnTo>
                  <a:lnTo>
                    <a:pt x="303" y="2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3243E47-C4E4-E8B4-84A8-6561C6C331C9}"/>
                </a:ext>
              </a:extLst>
            </p:cNvPr>
            <p:cNvSpPr>
              <a:spLocks/>
            </p:cNvSpPr>
            <p:nvPr/>
          </p:nvSpPr>
          <p:spPr bwMode="auto">
            <a:xfrm rot="20937520">
              <a:off x="3401754" y="3300760"/>
              <a:ext cx="488950" cy="461963"/>
            </a:xfrm>
            <a:custGeom>
              <a:avLst/>
              <a:gdLst>
                <a:gd name="T0" fmla="*/ 308 w 308"/>
                <a:gd name="T1" fmla="*/ 0 h 291"/>
                <a:gd name="T2" fmla="*/ 0 w 308"/>
                <a:gd name="T3" fmla="*/ 61 h 291"/>
                <a:gd name="T4" fmla="*/ 214 w 308"/>
                <a:gd name="T5" fmla="*/ 291 h 291"/>
                <a:gd name="T6" fmla="*/ 308 w 308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291">
                  <a:moveTo>
                    <a:pt x="308" y="0"/>
                  </a:moveTo>
                  <a:lnTo>
                    <a:pt x="0" y="61"/>
                  </a:lnTo>
                  <a:lnTo>
                    <a:pt x="214" y="29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3A1FED5-B29B-76E2-56FC-2C3604C0183B}"/>
                </a:ext>
              </a:extLst>
            </p:cNvPr>
            <p:cNvSpPr>
              <a:spLocks/>
            </p:cNvSpPr>
            <p:nvPr/>
          </p:nvSpPr>
          <p:spPr bwMode="auto">
            <a:xfrm rot="1998157">
              <a:off x="3923076" y="4992905"/>
              <a:ext cx="450850" cy="496888"/>
            </a:xfrm>
            <a:custGeom>
              <a:avLst/>
              <a:gdLst>
                <a:gd name="T0" fmla="*/ 37 w 284"/>
                <a:gd name="T1" fmla="*/ 0 h 313"/>
                <a:gd name="T2" fmla="*/ 0 w 284"/>
                <a:gd name="T3" fmla="*/ 313 h 313"/>
                <a:gd name="T4" fmla="*/ 284 w 284"/>
                <a:gd name="T5" fmla="*/ 180 h 313"/>
                <a:gd name="T6" fmla="*/ 37 w 284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13">
                  <a:moveTo>
                    <a:pt x="37" y="0"/>
                  </a:moveTo>
                  <a:lnTo>
                    <a:pt x="0" y="313"/>
                  </a:lnTo>
                  <a:lnTo>
                    <a:pt x="284" y="18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58B6563-8042-AD2C-A3EC-6618C8F42CA9}"/>
                </a:ext>
              </a:extLst>
            </p:cNvPr>
            <p:cNvSpPr>
              <a:spLocks/>
            </p:cNvSpPr>
            <p:nvPr/>
          </p:nvSpPr>
          <p:spPr bwMode="auto">
            <a:xfrm rot="19354222">
              <a:off x="7232651" y="4988968"/>
              <a:ext cx="450850" cy="496888"/>
            </a:xfrm>
            <a:custGeom>
              <a:avLst/>
              <a:gdLst>
                <a:gd name="T0" fmla="*/ 0 w 284"/>
                <a:gd name="T1" fmla="*/ 180 h 313"/>
                <a:gd name="T2" fmla="*/ 284 w 284"/>
                <a:gd name="T3" fmla="*/ 313 h 313"/>
                <a:gd name="T4" fmla="*/ 247 w 284"/>
                <a:gd name="T5" fmla="*/ 0 h 313"/>
                <a:gd name="T6" fmla="*/ 0 w 284"/>
                <a:gd name="T7" fmla="*/ 18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" h="313">
                  <a:moveTo>
                    <a:pt x="0" y="180"/>
                  </a:moveTo>
                  <a:lnTo>
                    <a:pt x="284" y="313"/>
                  </a:lnTo>
                  <a:lnTo>
                    <a:pt x="247" y="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6F6748A4-2640-DFCF-4BB0-CB8C640A8FA7}"/>
                </a:ext>
              </a:extLst>
            </p:cNvPr>
            <p:cNvSpPr>
              <a:spLocks/>
            </p:cNvSpPr>
            <p:nvPr/>
          </p:nvSpPr>
          <p:spPr bwMode="auto">
            <a:xfrm rot="21009667">
              <a:off x="7732713" y="3122613"/>
              <a:ext cx="488950" cy="461963"/>
            </a:xfrm>
            <a:custGeom>
              <a:avLst/>
              <a:gdLst>
                <a:gd name="T0" fmla="*/ 94 w 308"/>
                <a:gd name="T1" fmla="*/ 291 h 291"/>
                <a:gd name="T2" fmla="*/ 308 w 308"/>
                <a:gd name="T3" fmla="*/ 62 h 291"/>
                <a:gd name="T4" fmla="*/ 0 w 308"/>
                <a:gd name="T5" fmla="*/ 0 h 291"/>
                <a:gd name="T6" fmla="*/ 94 w 308"/>
                <a:gd name="T7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291">
                  <a:moveTo>
                    <a:pt x="94" y="291"/>
                  </a:moveTo>
                  <a:lnTo>
                    <a:pt x="308" y="62"/>
                  </a:lnTo>
                  <a:lnTo>
                    <a:pt x="0" y="0"/>
                  </a:lnTo>
                  <a:lnTo>
                    <a:pt x="94" y="2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9" name="ZoneTexte 96">
              <a:extLst>
                <a:ext uri="{FF2B5EF4-FFF2-40B4-BE49-F238E27FC236}">
                  <a16:creationId xmlns:a16="http://schemas.microsoft.com/office/drawing/2014/main" id="{F6286B79-65D1-D498-8FA0-229CEE737B6E}"/>
                </a:ext>
              </a:extLst>
            </p:cNvPr>
            <p:cNvSpPr txBox="1"/>
            <p:nvPr/>
          </p:nvSpPr>
          <p:spPr>
            <a:xfrm>
              <a:off x="8221663" y="2911509"/>
              <a:ext cx="2548119" cy="1194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Animation de réseaux</a:t>
              </a:r>
              <a:endParaRPr lang="fr-FR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fr-FR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Permettre à la collectivité d'animer les acteurs économiques de la Région</a:t>
              </a:r>
            </a:p>
            <a:p>
              <a:r>
                <a:rPr lang="fr-FR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Proposer un parcours d’accompagnement structuré</a:t>
              </a:r>
            </a:p>
          </p:txBody>
        </p:sp>
        <p:sp>
          <p:nvSpPr>
            <p:cNvPr id="20" name="ZoneTexte 97">
              <a:extLst>
                <a:ext uri="{FF2B5EF4-FFF2-40B4-BE49-F238E27FC236}">
                  <a16:creationId xmlns:a16="http://schemas.microsoft.com/office/drawing/2014/main" id="{80D1AE85-CD57-2F9A-2578-AFBDBCB0E443}"/>
                </a:ext>
              </a:extLst>
            </p:cNvPr>
            <p:cNvSpPr txBox="1"/>
            <p:nvPr/>
          </p:nvSpPr>
          <p:spPr>
            <a:xfrm>
              <a:off x="7078536" y="1374717"/>
              <a:ext cx="3343883" cy="1194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Développement économique</a:t>
              </a:r>
              <a:endParaRPr lang="fr-FR" sz="105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Soutenir le développement économique de la Région</a:t>
              </a:r>
            </a:p>
            <a:p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Être au service de la politique régionale, rendre attractif la Région</a:t>
              </a:r>
            </a:p>
            <a:p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 en ligne dédiés aux entrepreneurs</a:t>
              </a:r>
              <a:endParaRPr lang="fr-FR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ZoneTexte 98">
              <a:extLst>
                <a:ext uri="{FF2B5EF4-FFF2-40B4-BE49-F238E27FC236}">
                  <a16:creationId xmlns:a16="http://schemas.microsoft.com/office/drawing/2014/main" id="{32026E40-B57D-9B25-8611-1F3191AE5FFE}"/>
                </a:ext>
              </a:extLst>
            </p:cNvPr>
            <p:cNvSpPr txBox="1"/>
            <p:nvPr/>
          </p:nvSpPr>
          <p:spPr>
            <a:xfrm>
              <a:off x="7783664" y="5158302"/>
              <a:ext cx="2197691" cy="83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b="1" dirty="0">
                  <a:solidFill>
                    <a:schemeClr val="accent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Efficacité Opérationnelle entre la Région et AD’OCC</a:t>
              </a:r>
              <a:endParaRPr lang="fr-FR" sz="105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Pouvoir mesurer la performance interne</a:t>
              </a:r>
              <a:endParaRPr lang="fr-FR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ZoneTexte 99">
              <a:extLst>
                <a:ext uri="{FF2B5EF4-FFF2-40B4-BE49-F238E27FC236}">
                  <a16:creationId xmlns:a16="http://schemas.microsoft.com/office/drawing/2014/main" id="{E695CA35-0BE1-73CF-8D32-8F19ADBED89D}"/>
                </a:ext>
              </a:extLst>
            </p:cNvPr>
            <p:cNvSpPr txBox="1"/>
            <p:nvPr/>
          </p:nvSpPr>
          <p:spPr>
            <a:xfrm>
              <a:off x="681232" y="3133882"/>
              <a:ext cx="2663167" cy="1376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fr-FR" sz="105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Souveraineté</a:t>
              </a:r>
              <a:r>
                <a:rPr lang="it-IT" sz="105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à l’échelle de la Région</a:t>
              </a:r>
              <a:endParaRPr lang="fr-FR" sz="105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r"/>
              <a:r>
                <a:rPr lang="fr-FR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Maîtrise de l’ensemble des technologies</a:t>
              </a:r>
            </a:p>
            <a:p>
              <a:pPr algn="r"/>
              <a:r>
                <a:rPr lang="fr-FR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Gestion de la connaissance des logs, meilleure exploitation, suivi de l'audience et de l'usage</a:t>
              </a:r>
            </a:p>
          </p:txBody>
        </p:sp>
        <p:sp>
          <p:nvSpPr>
            <p:cNvPr id="23" name="ZoneTexte 100">
              <a:extLst>
                <a:ext uri="{FF2B5EF4-FFF2-40B4-BE49-F238E27FC236}">
                  <a16:creationId xmlns:a16="http://schemas.microsoft.com/office/drawing/2014/main" id="{8DA26DCB-D1A0-89E8-05DA-DFA8C57686E2}"/>
                </a:ext>
              </a:extLst>
            </p:cNvPr>
            <p:cNvSpPr txBox="1"/>
            <p:nvPr/>
          </p:nvSpPr>
          <p:spPr>
            <a:xfrm>
              <a:off x="2295809" y="5150832"/>
              <a:ext cx="1481779" cy="83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fr-FR" sz="1050" b="1" dirty="0">
                  <a:solidFill>
                    <a:schemeClr val="accent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Vision SI</a:t>
              </a:r>
              <a:endParaRPr lang="fr-FR" sz="1050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r"/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Urbanisation</a:t>
              </a:r>
            </a:p>
            <a:p>
              <a:pPr algn="r"/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Remployabilité</a:t>
              </a:r>
            </a:p>
            <a:p>
              <a:pPr algn="r"/>
              <a:r>
                <a:rPr lang="it-IT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Standardisation</a:t>
              </a:r>
              <a:endParaRPr lang="fr-FR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ZoneTexte 102">
              <a:extLst>
                <a:ext uri="{FF2B5EF4-FFF2-40B4-BE49-F238E27FC236}">
                  <a16:creationId xmlns:a16="http://schemas.microsoft.com/office/drawing/2014/main" id="{297B1A84-2E0D-EED2-385A-101862051581}"/>
                </a:ext>
              </a:extLst>
            </p:cNvPr>
            <p:cNvSpPr txBox="1"/>
            <p:nvPr/>
          </p:nvSpPr>
          <p:spPr>
            <a:xfrm>
              <a:off x="4969207" y="3665390"/>
              <a:ext cx="17037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Ecosystème Métier, applicatif et technique visant à répondre aux besoins des entreprises</a:t>
              </a:r>
            </a:p>
          </p:txBody>
        </p:sp>
        <p:sp>
          <p:nvSpPr>
            <p:cNvPr id="25" name="ZoneTexte 103">
              <a:extLst>
                <a:ext uri="{FF2B5EF4-FFF2-40B4-BE49-F238E27FC236}">
                  <a16:creationId xmlns:a16="http://schemas.microsoft.com/office/drawing/2014/main" id="{C573FB34-5D9F-2DC1-E9F5-4154DF341BC3}"/>
                </a:ext>
              </a:extLst>
            </p:cNvPr>
            <p:cNvSpPr txBox="1"/>
            <p:nvPr/>
          </p:nvSpPr>
          <p:spPr>
            <a:xfrm>
              <a:off x="4891339" y="3463515"/>
              <a:ext cx="18594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Plateforme Entreprise</a:t>
              </a:r>
              <a:endParaRPr lang="fr-FR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0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56B20-1A92-ABDA-B2ED-B8ABFE891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858490"/>
          </a:xfrm>
        </p:spPr>
        <p:txBody>
          <a:bodyPr/>
          <a:lstStyle/>
          <a:p>
            <a:r>
              <a:rPr lang="fr-FR" dirty="0"/>
              <a:t>Ecosystème de la plateforme Entreprise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7152CE-4E16-FC44-FC7C-63F95C61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82788"/>
            <a:ext cx="9059197" cy="42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B8ECE7-63B8-5A4D-31E3-831464F90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436516"/>
          </a:xfrm>
        </p:spPr>
        <p:txBody>
          <a:bodyPr/>
          <a:lstStyle/>
          <a:p>
            <a:r>
              <a:rPr lang="fr-FR" dirty="0"/>
              <a:t>La plateforme Entreprise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662D95-7A74-196C-A4D5-002C1492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448101"/>
            <a:ext cx="8987628" cy="47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4731B-4E20-7BD4-3C95-C75C16E5A4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parcours, acteurs et métriques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D0EF65-1336-5F5F-317C-E3B3ECE7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568"/>
            <a:ext cx="9906000" cy="44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0DC72-FBF7-943A-B157-DECBC7282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parcours, acteurs et métriques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28E38C-5D8A-098D-E18C-BD8B13CF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61219"/>
            <a:ext cx="9210477" cy="473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10B4-02C5-DA83-FFC6-837272EDF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parcours, acteurs et métriques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2C0FD6-6EA7-F90B-05DE-ACB983AE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479413"/>
            <a:ext cx="8680450" cy="47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3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280A3-C6E9-F1A8-D938-237966CC5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applications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91865C-7650-8EC9-36C8-8B7F8EDB3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8700" y="1151274"/>
            <a:ext cx="8214921" cy="5722836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La 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plateforme Entreprise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est un système composé de plusieurs applications :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Mon Compte Entreprise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(solution de gestion des identités) et l’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API Entreprise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dont les enjeux sont la simplification du parcours usager avec un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compte unique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une seule connexion pour tous les services, et la gouvernance des données d’identité des entreprises et porteurs de projet.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 Hub Entreprendre Occitanie :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 portail d’information sur les subventions régionales, de structuration de l’accompagnement et de l’animation du réseau des développeurs économiques d’Occitanie.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Mes Aides en Ligne :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 dépôt de demandes d’aides, de suivi des instructions et paiements.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 CRM OPERA : 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L’organisation du travail d’accompagnement en vision transversale (prospection, communication, suivi de dossiers d’accompagnement, suivi des réalisations).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Univers Entreprises :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L’exploitation des données issues du SI Entreprise (production et visualisation d’indicateurs d’activité en lien avec la dimension financière et budgétaire).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F31FA1-E747-698B-BBCC-476ACC40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4" y="2046624"/>
            <a:ext cx="828796" cy="4417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432E48-2FAF-AB42-516A-BDFC9A4E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" y="3444025"/>
            <a:ext cx="1130486" cy="2987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3FCD6D-0512-DE54-9457-2C114B3A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8" y="4337266"/>
            <a:ext cx="789732" cy="5123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AF5900-C247-0350-F453-622B73D4A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2" y="5122481"/>
            <a:ext cx="886298" cy="3216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96C10-887B-8F35-EFA3-FB3379D69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18" y="6107444"/>
            <a:ext cx="886298" cy="4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FAC05-9598-85D5-9CEC-C56F718AA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Hub Entreprendre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E58D8D-33B3-CF12-4330-DE01A7B7C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2694324"/>
            <a:ext cx="8694148" cy="276753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La Région Occitanie a créé une </a:t>
            </a:r>
            <a:r>
              <a:rPr lang="fr-FR" b="1" dirty="0"/>
              <a:t>plateforme de services en ligne pour accompagner les créateurs, les repreneurs et les chefs d’entreprises.</a:t>
            </a:r>
          </a:p>
          <a:p>
            <a:pPr marL="0" indent="0">
              <a:buNone/>
            </a:pPr>
            <a:br>
              <a:rPr lang="fr-FR" b="1" dirty="0"/>
            </a:br>
            <a:br>
              <a:rPr lang="fr-FR" b="1" dirty="0"/>
            </a:br>
            <a:r>
              <a:rPr lang="fr-FR" dirty="0"/>
              <a:t>Parcours d’accompagnement qui couvre tous leurs projets : </a:t>
            </a:r>
            <a:r>
              <a:rPr lang="fr-FR" i="1" dirty="0"/>
              <a:t>création ou reprise d'entreprises, implantation, croissance, innovation, internationalisation, transmission, etc.</a:t>
            </a:r>
          </a:p>
          <a:p>
            <a:pPr marL="0" indent="0">
              <a:buNone/>
            </a:pPr>
            <a:br>
              <a:rPr lang="fr-FR" i="1" dirty="0"/>
            </a:br>
            <a:br>
              <a:rPr lang="fr-FR" i="1" dirty="0"/>
            </a:br>
            <a:r>
              <a:rPr lang="fr-FR" dirty="0"/>
              <a:t>Objectif prioritaire : </a:t>
            </a:r>
            <a:r>
              <a:rPr lang="fr-FR" b="1" dirty="0"/>
              <a:t>simplifier les démarches des entrepreneurs </a:t>
            </a:r>
            <a:r>
              <a:rPr lang="fr-FR" dirty="0"/>
              <a:t>qui souhaitent </a:t>
            </a:r>
            <a:r>
              <a:rPr lang="fr-FR" b="1" dirty="0"/>
              <a:t>se développer ou s'implanter en Région Occitanie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4FE61C-7883-D032-AEDF-EAF6AD67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07" y="1540783"/>
            <a:ext cx="2826395" cy="7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3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02F9E-D745-4B7A-467F-53BC6D9FF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016C2-1C3F-39A0-4B2F-BA6730EF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250950"/>
            <a:ext cx="8694148" cy="5577859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F04641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Jira PR1 - [BO HUB] Modification url associée au clic-bouton « contacter un expert de proximité »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Compréhension du besoin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Front Hub Entreprendre, il est demandé de faire une mise à jour de l’URL associée au lien « Contacter un expert de proximité ».</a:t>
            </a:r>
            <a:endParaRPr lang="fr-FR" sz="1800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F04641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Jira PR5 - [BO HUB] Extraction des usagers du Hub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Compréhension du besoin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</a:t>
            </a: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Front Back-Office, il est demandé d’ajouter une nouvelle carte (non cliquable) « Usagers » avec un bouton « extraire » permettant d’extraire en csv la liste des usagers du hub.</a:t>
            </a:r>
            <a:endParaRPr lang="fr-FR" sz="1800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F04641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Jira PR6 - [BO HUB] ajout des porteurs de projets dans la fiche référents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Compréhension du besoin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</a:t>
            </a: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Front Back-Office , il est demandé de modifier le tableau portefeuille de la fiche interlocuteur référent, afin d’y faire apparaitre les « porteurs de projets » suivis par l’interlocuteur de la fiche concernée. L’ajout d’une fonction « affecter à un autre référent » sur la fiche interlocuteur doit aussi permettre de changer l’interlocuteur référent d’un porteur de projet.</a:t>
            </a:r>
          </a:p>
        </p:txBody>
      </p:sp>
    </p:spTree>
    <p:extLst>
      <p:ext uri="{BB962C8B-B14F-4D97-AF65-F5344CB8AC3E}">
        <p14:creationId xmlns:p14="http://schemas.microsoft.com/office/powerpoint/2010/main" val="325186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50968-FBC9-C625-42D7-F8C8C7647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C7143D-00F4-B282-DB83-4A535EA86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3441185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F04641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Jira PR7 - [BO HUB] Fonctionnalité d'extraction des dispositifs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Compréhension du besoin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Front Back-Office, il est demandé dans le menu « Dispositifs » d’ajouter un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picto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cliquable permettant l’extraction de l’ensemble des dispositifs en format CSV.</a:t>
            </a:r>
            <a:endParaRPr lang="fr-FR" sz="1800" dirty="0">
              <a:solidFill>
                <a:srgbClr val="000000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F04641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Jira PR8 - [BO HUB] Flux BPI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Compréhension du besoin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Front agent Hub Entreprendre, il est demandé de faire une mise à jour de l’URL du flux BPI des dossiers projecteurs.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8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2586D-DCBB-FC4C-E57F-DF8AABE38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387EC7-8F08-A7A8-0CF0-8ACD1DD6A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5033" y="2583016"/>
            <a:ext cx="6843118" cy="3481644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1  	Présentation de l’entreprise Inetum</a:t>
            </a:r>
          </a:p>
          <a:p>
            <a:pPr marL="0" indent="0">
              <a:buNone/>
            </a:pPr>
            <a:r>
              <a:rPr lang="fr-FR" sz="1600" dirty="0"/>
              <a:t>2  	Présentation du Projet</a:t>
            </a:r>
          </a:p>
          <a:p>
            <a:pPr marL="0" indent="0">
              <a:buNone/>
            </a:pPr>
            <a:r>
              <a:rPr lang="fr-FR" sz="1600" dirty="0"/>
              <a:t>3  	Missions annexes</a:t>
            </a:r>
          </a:p>
          <a:p>
            <a:pPr marL="0" indent="0">
              <a:buNone/>
            </a:pPr>
            <a:r>
              <a:rPr lang="fr-FR" sz="1600" dirty="0"/>
              <a:t>4  	Conception fonctionnelle</a:t>
            </a:r>
          </a:p>
          <a:p>
            <a:pPr marL="0" indent="0">
              <a:buNone/>
            </a:pPr>
            <a:r>
              <a:rPr lang="fr-FR" sz="1600" dirty="0"/>
              <a:t>5  	Conception technique</a:t>
            </a:r>
          </a:p>
          <a:p>
            <a:pPr marL="0" indent="0">
              <a:buNone/>
            </a:pPr>
            <a:r>
              <a:rPr lang="fr-FR" sz="1600" dirty="0"/>
              <a:t>6  	Implémentation</a:t>
            </a:r>
          </a:p>
          <a:p>
            <a:pPr marL="0" indent="0">
              <a:buNone/>
            </a:pPr>
            <a:r>
              <a:rPr lang="fr-FR" sz="1600" dirty="0"/>
              <a:t>7  	Sécurité</a:t>
            </a:r>
          </a:p>
          <a:p>
            <a:pPr marL="0" indent="0">
              <a:buNone/>
            </a:pPr>
            <a:r>
              <a:rPr lang="fr-FR" sz="1600" dirty="0"/>
              <a:t>8  	Déploiement</a:t>
            </a:r>
          </a:p>
          <a:p>
            <a:pPr marL="0" indent="0">
              <a:buNone/>
            </a:pPr>
            <a:r>
              <a:rPr lang="fr-FR" sz="1600" dirty="0"/>
              <a:t>9   	Tests</a:t>
            </a:r>
          </a:p>
          <a:p>
            <a:pPr marL="0" indent="0">
              <a:buNone/>
            </a:pPr>
            <a:r>
              <a:rPr lang="fr-FR" sz="1600" dirty="0"/>
              <a:t>10  	Bilan du projet</a:t>
            </a:r>
          </a:p>
          <a:p>
            <a:endParaRPr lang="fr-FR" sz="1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79ED6C-FF2B-E008-D8F9-B284A725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22/08/2022  |  ©2020 Inetum  | Classification: confidential document PRESENTATION PROJET HUB ENTREPRENDRE</a:t>
            </a:r>
            <a:endParaRPr lang="en-US" sz="609" dirty="0"/>
          </a:p>
        </p:txBody>
      </p:sp>
    </p:spTree>
    <p:extLst>
      <p:ext uri="{BB962C8B-B14F-4D97-AF65-F5344CB8AC3E}">
        <p14:creationId xmlns:p14="http://schemas.microsoft.com/office/powerpoint/2010/main" val="265477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4642B-D102-3764-9272-FD6192B64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Organisation : Squad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50037D-8D19-2799-1ABF-C1C34BA28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589424"/>
            <a:ext cx="8694148" cy="4233197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Bascule vers méthodes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agiles SCRUM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500"/>
              </a:spcAft>
              <a:buNone/>
            </a:pP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Mêlée quotidienne (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daily-scrum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) : point de coordination rapide sur les tâches en cours et sur les difficultés rencontrées. 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 questions suggérées par Scrum pour structurer la réunion :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– Qu’ai-je fait hier qui rapproche le produit de l’objectif du sprint ?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– Que vais-je faire aujourd’hui qui rapproche le produit de l’objectif du sprint ?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– Ai-je une ou plusieurs difficultés qui m’empêchent d’avancer ?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93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0479D-885E-B836-B743-9E61DAC77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8645327" cy="436516"/>
          </a:xfrm>
        </p:spPr>
        <p:txBody>
          <a:bodyPr/>
          <a:lstStyle/>
          <a:p>
            <a:r>
              <a:rPr lang="fr-FR" dirty="0"/>
              <a:t>Organisation : projet Hub-Entreprendre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E6202D-EC55-3F30-A3E4-F561815EFC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609737"/>
            <a:ext cx="8694148" cy="1515017"/>
          </a:xfrm>
        </p:spPr>
        <p:txBody>
          <a:bodyPr/>
          <a:lstStyle/>
          <a:p>
            <a:pPr marL="0" indent="0">
              <a:buNone/>
            </a:pPr>
            <a:r>
              <a:rPr lang="fr-FR" sz="1800" b="1" dirty="0">
                <a:latin typeface="Calibri" panose="020F0502020204030204" pitchFamily="34" charset="0"/>
                <a:ea typeface="Verdana" panose="020B0604030504040204" pitchFamily="34" charset="0"/>
              </a:rPr>
              <a:t>S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ession de chiffrage 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: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estimer le nombre de jours nécessaires au développement des évolutions.</a:t>
            </a:r>
          </a:p>
          <a:p>
            <a:pPr marL="0" indent="0">
              <a:buNone/>
            </a:pPr>
            <a:endParaRPr lang="fr-FR" sz="1800" dirty="0">
              <a:solidFill>
                <a:srgbClr val="222C4A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Exemple :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28E717-5229-4F09-CE94-2657D918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96" y="3289124"/>
            <a:ext cx="861180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C6093-1FF7-DF29-64C9-073D26CC4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788077" cy="858490"/>
          </a:xfrm>
        </p:spPr>
        <p:txBody>
          <a:bodyPr/>
          <a:lstStyle/>
          <a:p>
            <a:r>
              <a:rPr lang="fr-FR" dirty="0"/>
              <a:t>Organisation : projet Hub-Entreprendre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430F18-D980-FCE0-73F8-724D79B412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633874"/>
            <a:ext cx="8694148" cy="1350357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L’organisation du projet a initialement été proposée en suivant la méthode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agile/itérative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dans le but d’appréhender les besoins des utilisateurs et du client et de permettre à ces derniers de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tester le produit au fur et à mesure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en situation réelle.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9FDD0-5028-6F4F-D96F-9E90F48DD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55" y="2984231"/>
            <a:ext cx="6181090" cy="3390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31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8078E-904E-F9FF-35E8-7527EDC27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902377" cy="858490"/>
          </a:xfrm>
        </p:spPr>
        <p:txBody>
          <a:bodyPr/>
          <a:lstStyle/>
          <a:p>
            <a:r>
              <a:rPr lang="fr-FR" dirty="0"/>
              <a:t>Organisation : projet Hub-Entreprendre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A08BD3-CFF1-AA6D-230E-70B2767074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468774"/>
            <a:ext cx="8694148" cy="700435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emande une plus forte implication du client dans le processus de développement accompagné + contraintes techniques et humaines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Gestion de projet en </a:t>
            </a: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cycle en V</a:t>
            </a:r>
            <a:endParaRPr lang="fr-FR" b="1" dirty="0"/>
          </a:p>
        </p:txBody>
      </p:sp>
      <p:pic>
        <p:nvPicPr>
          <p:cNvPr id="4" name="Image 3" descr="Cycle V min">
            <a:extLst>
              <a:ext uri="{FF2B5EF4-FFF2-40B4-BE49-F238E27FC236}">
                <a16:creationId xmlns:a16="http://schemas.microsoft.com/office/drawing/2014/main" id="{981EEB54-AFA5-BF7A-40DE-599D94E1E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4" y="2327264"/>
            <a:ext cx="9145971" cy="3944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342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F1445-40B9-9515-3747-72DEAF6FA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1" y="697702"/>
            <a:ext cx="7748588" cy="597698"/>
          </a:xfrm>
        </p:spPr>
        <p:txBody>
          <a:bodyPr/>
          <a:lstStyle/>
          <a:p>
            <a:r>
              <a:rPr lang="fr-FR" dirty="0"/>
              <a:t>Processus de développement et de test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F29F1D-C57F-56F2-1BF7-8A0ACB66E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411624"/>
            <a:ext cx="8694148" cy="740959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3 plateformes Microsoft Azure en ligne possédant chacune un rôle très précis :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5237C4-6DFE-513D-42CD-3B6DE5340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1" y="2152583"/>
            <a:ext cx="6816527" cy="467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43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56EF6-56EC-818F-B9F2-12CE8CABBA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Gestion des versions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21710E-D9E4-B1E2-7085-E94D8A2B9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4950" y="1552958"/>
            <a:ext cx="9008671" cy="2345501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Outil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et la plateforme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GitLab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A chaque merge un pipeline est lancé déployant la nouvelle version du projet sur la plateforme correspondante :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éveloppement 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plateforme CI </a:t>
            </a:r>
          </a:p>
          <a:p>
            <a:pPr marL="285750" indent="-2857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Branche Master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plateforme VAL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7098EA-AB10-A706-DA37-5E37DC0E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31" y="3930400"/>
            <a:ext cx="5510708" cy="2749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983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4029D-0D3F-DCA9-2E10-955A16D5D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436516"/>
          </a:xfrm>
        </p:spPr>
        <p:txBody>
          <a:bodyPr/>
          <a:lstStyle/>
          <a:p>
            <a:r>
              <a:rPr lang="fr-FR" dirty="0"/>
              <a:t>Echéances et répartition des tâches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7331B4-3B4A-7938-ACD2-E574637FC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173456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Lancement</a:t>
            </a:r>
            <a:r>
              <a:rPr lang="fr-FR" dirty="0"/>
              <a:t> 11/07/2022</a:t>
            </a:r>
          </a:p>
          <a:p>
            <a:pPr marL="0" indent="0">
              <a:buNone/>
            </a:pPr>
            <a:r>
              <a:rPr lang="fr-FR" b="1" dirty="0"/>
              <a:t>Démonstration auprès du client </a:t>
            </a:r>
            <a:r>
              <a:rPr lang="fr-FR" dirty="0"/>
              <a:t>16/08/2022</a:t>
            </a:r>
          </a:p>
          <a:p>
            <a:pPr marL="0" indent="0">
              <a:buNone/>
            </a:pPr>
            <a:r>
              <a:rPr lang="fr-FR" b="1" dirty="0"/>
              <a:t>Mise en recette </a:t>
            </a:r>
            <a:r>
              <a:rPr lang="fr-FR" dirty="0"/>
              <a:t>19/08/2022</a:t>
            </a:r>
          </a:p>
          <a:p>
            <a:pPr marL="0" indent="0">
              <a:buNone/>
            </a:pPr>
            <a:r>
              <a:rPr lang="fr-FR" b="1" dirty="0"/>
              <a:t>Mise en production </a:t>
            </a:r>
            <a:r>
              <a:rPr lang="fr-FR" dirty="0"/>
              <a:t>29/08/2022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0A8762-B0B2-9F93-96B6-E1A22F20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0" y="4013200"/>
            <a:ext cx="9677521" cy="19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C47B3-67E1-4611-B488-1A5FD4288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Productions attendues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3ADD68-7983-868B-CEF4-BA7E23680B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297272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Initialement :</a:t>
            </a:r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Livraison de la </a:t>
            </a:r>
            <a:r>
              <a:rPr lang="fr-FR" b="1" dirty="0"/>
              <a:t>nouvelle version de l’application contenant les évolutifs demandés </a:t>
            </a:r>
            <a:r>
              <a:rPr lang="fr-FR" dirty="0"/>
              <a:t>avec les </a:t>
            </a:r>
            <a:r>
              <a:rPr lang="fr-FR" b="1" dirty="0"/>
              <a:t>documents techniques </a:t>
            </a:r>
            <a:r>
              <a:rPr lang="fr-FR" dirty="0"/>
              <a:t>associés.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Evolution de la demande du client + contraintes techniques importantes :</a:t>
            </a:r>
            <a:br>
              <a:rPr lang="fr-FR" dirty="0"/>
            </a:br>
            <a:br>
              <a:rPr lang="fr-FR" dirty="0"/>
            </a:br>
            <a:r>
              <a:rPr lang="fr-FR" dirty="0"/>
              <a:t>Livraison </a:t>
            </a:r>
            <a:r>
              <a:rPr lang="fr-FR" b="1" dirty="0"/>
              <a:t>d’une partie des évolutions </a:t>
            </a:r>
            <a:r>
              <a:rPr lang="fr-FR" dirty="0"/>
              <a:t>et les </a:t>
            </a:r>
            <a:r>
              <a:rPr lang="fr-FR" b="1" dirty="0"/>
              <a:t>documents techniques correspondants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7776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58AB1-7413-A85A-5B3C-2DD796F51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 technique</a:t>
            </a:r>
          </a:p>
        </p:txBody>
      </p:sp>
      <p:sp>
        <p:nvSpPr>
          <p:cNvPr id="21" name="AutoShape 40" descr="Microsoft Azure est le cloud le plus flexible et le plus puissant">
            <a:extLst>
              <a:ext uri="{FF2B5EF4-FFF2-40B4-BE49-F238E27FC236}">
                <a16:creationId xmlns:a16="http://schemas.microsoft.com/office/drawing/2014/main" id="{233D5A23-85EB-9B82-3333-E04633B869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1978" y="3560573"/>
            <a:ext cx="278619" cy="2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32E709FE-FD85-CADA-B196-CEAA13BBA84E}"/>
              </a:ext>
            </a:extLst>
          </p:cNvPr>
          <p:cNvGraphicFramePr/>
          <p:nvPr/>
        </p:nvGraphicFramePr>
        <p:xfrm>
          <a:off x="79078" y="1241646"/>
          <a:ext cx="9144806" cy="517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" descr="spring-boot-logo - Atomrace">
            <a:extLst>
              <a:ext uri="{FF2B5EF4-FFF2-40B4-BE49-F238E27FC236}">
                <a16:creationId xmlns:a16="http://schemas.microsoft.com/office/drawing/2014/main" id="{E785C0E2-3D86-1784-913F-5D7C2437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78" y="1259021"/>
            <a:ext cx="1074881" cy="56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Java Logo - Marques et logos: histoire et signification | PNG">
            <a:extLst>
              <a:ext uri="{FF2B5EF4-FFF2-40B4-BE49-F238E27FC236}">
                <a16:creationId xmlns:a16="http://schemas.microsoft.com/office/drawing/2014/main" id="{3FDFE029-0C4F-81E7-2D2C-C044171C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90" y="1742375"/>
            <a:ext cx="1074881" cy="60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885B14B0-70A6-F374-31E8-AC61F864E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78" y="2495635"/>
            <a:ext cx="1138106" cy="28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EF866A1E-1E34-F127-F1AC-645829A35224}"/>
              </a:ext>
            </a:extLst>
          </p:cNvPr>
          <p:cNvGrpSpPr/>
          <p:nvPr/>
        </p:nvGrpSpPr>
        <p:grpSpPr>
          <a:xfrm>
            <a:off x="7909822" y="4732098"/>
            <a:ext cx="1250837" cy="490860"/>
            <a:chOff x="8301554" y="4101346"/>
            <a:chExt cx="1250837" cy="490860"/>
          </a:xfrm>
        </p:grpSpPr>
        <p:pic>
          <p:nvPicPr>
            <p:cNvPr id="27" name="Picture 38" descr="PostgreSQL — Wikipédia">
              <a:extLst>
                <a:ext uri="{FF2B5EF4-FFF2-40B4-BE49-F238E27FC236}">
                  <a16:creationId xmlns:a16="http://schemas.microsoft.com/office/drawing/2014/main" id="{F35B6D25-65F4-3CF2-9510-B5D53C1B9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554" y="4101346"/>
              <a:ext cx="475748" cy="49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6" descr="Microsoft Azure Logo - Marques et logos: histoire et signification | PNG">
              <a:extLst>
                <a:ext uri="{FF2B5EF4-FFF2-40B4-BE49-F238E27FC236}">
                  <a16:creationId xmlns:a16="http://schemas.microsoft.com/office/drawing/2014/main" id="{00D1E984-3562-6AB2-101A-948E380B1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4696" y="4134751"/>
              <a:ext cx="707695" cy="4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50">
            <a:extLst>
              <a:ext uri="{FF2B5EF4-FFF2-40B4-BE49-F238E27FC236}">
                <a16:creationId xmlns:a16="http://schemas.microsoft.com/office/drawing/2014/main" id="{FEF6EED1-57A2-6524-951D-80105186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806" y="5377021"/>
            <a:ext cx="1106703" cy="26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0" descr="Case Study: Azure Kubernetes Service | by Gaurav Gupta | Medium">
            <a:extLst>
              <a:ext uri="{FF2B5EF4-FFF2-40B4-BE49-F238E27FC236}">
                <a16:creationId xmlns:a16="http://schemas.microsoft.com/office/drawing/2014/main" id="{AE538280-FBB2-D319-7624-9749BFC1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005" y="5868674"/>
            <a:ext cx="1004692" cy="46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Elasticsearch logo [ Download - Logo - icon ] png svg">
            <a:extLst>
              <a:ext uri="{FF2B5EF4-FFF2-40B4-BE49-F238E27FC236}">
                <a16:creationId xmlns:a16="http://schemas.microsoft.com/office/drawing/2014/main" id="{1F27EF6F-6229-EE65-BCF9-B7D9D23D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518" y="2609129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Using Hot Module Replacement in Angular 11 - DEV Community">
            <a:extLst>
              <a:ext uri="{FF2B5EF4-FFF2-40B4-BE49-F238E27FC236}">
                <a16:creationId xmlns:a16="http://schemas.microsoft.com/office/drawing/2014/main" id="{93F07026-80F9-5FBF-C09E-97BF531F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505" y="3478261"/>
            <a:ext cx="1104493" cy="62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Bootstrap (framework) — Wikipédia">
            <a:extLst>
              <a:ext uri="{FF2B5EF4-FFF2-40B4-BE49-F238E27FC236}">
                <a16:creationId xmlns:a16="http://schemas.microsoft.com/office/drawing/2014/main" id="{0757A705-887D-8B51-22B8-0B8EB92A9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76" y="4169561"/>
            <a:ext cx="562550" cy="4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66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6FB80-898E-EFAB-EBEA-819D3C8DD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Contraintes du 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2EE92B-98FF-CB87-E9C0-CA7A11E6B7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2" y="1240174"/>
            <a:ext cx="8759627" cy="5270404"/>
          </a:xfrm>
        </p:spPr>
        <p:txBody>
          <a:bodyPr/>
          <a:lstStyle/>
          <a:p>
            <a:pPr marL="274638" indent="-285750">
              <a:spcAft>
                <a:spcPts val="1500"/>
              </a:spcAft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eul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pour mettre en œuvre, sur un temps limité (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4 semaines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).</a:t>
            </a:r>
          </a:p>
          <a:p>
            <a:pPr marL="274638" indent="-2857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pplication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complexe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et sans un interlocuteur fonctionnel qui maitrise le périmètre de l’application. 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74638" indent="-2857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ériode de réversibilité pendant le transfert des connaissances a été minime :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documentation de conception, d’installation et d’utilisation est incomplète, fausse ou inexistante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  <a:endParaRPr lang="fr-FR" sz="1800" dirty="0">
              <a:solidFill>
                <a:srgbClr val="222C4A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74638" indent="-285750">
              <a:spcAft>
                <a:spcPts val="1500"/>
              </a:spcAft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ersonne dans l’équipe n’avait encore développé sur l’application Hub Entreprendre ni même lancé en local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  <a:endParaRPr lang="fr-FR" sz="1800" b="1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74638" indent="-2857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ontraintes techniques 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installation d’environnement, pas de configuration pour le déploiement et de connexion avec les nombreuses API, expiration des certificats, droits insuffisants sachant que l’application tournait déjà en production.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74638" indent="-285750">
              <a:spcAft>
                <a:spcPts val="1500"/>
              </a:spcAft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amais réussi à lancer l’application en local malgré l’intervention d’experts d’autres équipes d’Inetum et je développais donc en aveugle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70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F4B639-9EC2-9D12-E91C-D4155DF9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l’entreprise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2E19D0-294F-8EAE-808D-A5F67E58F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275BDC-4095-77AD-C4FD-FA0397A3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3" y="608965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602436-C542-1A8B-0550-0BBEA698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Missions annexes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9C8C0C-2197-B947-98B1-1D686B3C3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54F99F-D89F-BE75-6B3D-0C4D9460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3" y="608965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A46719-CF4E-5D32-7D5A-19CABD762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CARL Source – Education et Port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A5737F-AC31-CB1C-3E72-2713A62AE8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367174"/>
            <a:ext cx="8765977" cy="1757648"/>
          </a:xfrm>
        </p:spPr>
        <p:txBody>
          <a:bodyPr/>
          <a:lstStyle/>
          <a:p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CARL Source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GMAO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(Gestion de maintenance assistée par ordinateur) destiné aux différents secteurs de l’industrie, du tertiaire, des institutions publiques, etc.</a:t>
            </a:r>
            <a:endParaRPr lang="fr-FR" sz="1800" dirty="0">
              <a:solidFill>
                <a:srgbClr val="222C4A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But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A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ssister quotidiennement les services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maintenance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des lycées et des ports de la région Occitanie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dans leurs missions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en adéquation avec les nouvelles technologies.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F95BC2-5D2C-F02A-45EB-F226359A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22" y="2966085"/>
            <a:ext cx="7400727" cy="36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58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42FA1D-292A-4B97-E10C-6330F6825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371496"/>
            <a:ext cx="8694148" cy="5208336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CARL Source est édité par « CARL software » qui est propriétaire du code source et je n’avais pas accès au code source.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ickets incidents reçus sur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IWS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doivent être résolus dans le temps imparti suivant ses priorités (1 à 3 jours) pour ne pas payer des pénalités.</a:t>
            </a: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La solution à ces tickets concernait pour la plupart à :</a:t>
            </a:r>
          </a:p>
          <a:p>
            <a:pPr marL="28575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onfigurations via L’IHM du logiciel grâce à un accès super Admin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</a:t>
            </a:r>
          </a:p>
          <a:p>
            <a:pPr marL="28575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changes avec l’éditeur via des tickets d’incident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</a:t>
            </a:r>
          </a:p>
          <a:p>
            <a:pPr marL="28575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nterventions sur la BDD de CARL via des requêtes SQL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</a:t>
            </a: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J’ai dû apprendre le contexte métier et analyser le BDD pour enfin construire les requêtes SQL dont j’avais besoin.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22FF7D-0A52-B97F-8863-4CB25BA34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436516"/>
          </a:xfrm>
        </p:spPr>
        <p:txBody>
          <a:bodyPr/>
          <a:lstStyle/>
          <a:p>
            <a:r>
              <a:rPr lang="fr-FR" dirty="0"/>
              <a:t>CARL Source – Education et Port</a:t>
            </a:r>
          </a:p>
        </p:txBody>
      </p:sp>
    </p:spTree>
    <p:extLst>
      <p:ext uri="{BB962C8B-B14F-4D97-AF65-F5344CB8AC3E}">
        <p14:creationId xmlns:p14="http://schemas.microsoft.com/office/powerpoint/2010/main" val="107133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DE54B06-0D11-07F7-92B6-AF47CD9E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" y="848210"/>
            <a:ext cx="9285764" cy="53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3C1582-1C2B-C2CC-2F99-BF37043D7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24ADFAA-9D1A-54F2-8D46-2FACBC0E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fonctionnelle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E77133D-C15B-C373-A4E2-BA5FFE2D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75" y="6064250"/>
            <a:ext cx="2246825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CCDE1-B9FB-3F39-1BFF-DDD943ECD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Conception fonctionnelle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C8DADB-AC3F-435A-7C7B-2A089643A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494174"/>
            <a:ext cx="8694148" cy="3551215"/>
          </a:xfrm>
        </p:spPr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La conception fonctionnelle permet de bien définir l’application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du point de vue de l’utilisateur. 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Le langage graphique de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modélisation UML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a été utilisé pour décrire les spécifications fonctionnelles du projet. </a:t>
            </a:r>
          </a:p>
          <a:p>
            <a:r>
              <a:rPr lang="fr-FR" u="sng" dirty="0"/>
              <a:t>Etapes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du besoin : contexte et objectif, analyse de l’existant (acteurs, partenaires et dépendances, fonctionnalités, cas d’usage, IHM)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 mission : spécification fonctionnelles détaillées, maquettes, format des fichiers, cas d’usage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Besoin non fonctionnels 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629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16473-C9DF-3D4F-1934-FF8BF62C1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du besoin – Hub Entreprendre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95A62C-E66D-ADA2-4939-7EDFE563E2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3588918"/>
          </a:xfrm>
        </p:spPr>
        <p:txBody>
          <a:bodyPr/>
          <a:lstStyle/>
          <a:p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L’analyse du besoin permet d’identifier les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attentes des utilisateurs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afin de décrire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processus métier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dans lequel l’application informatique à développer devra intervenir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les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tâches prises en charge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par cette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ses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interaction avec les différents intervenants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(utilisateurs et éventuellement avec les autres systèmes informatiques). </a:t>
            </a: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endParaRPr lang="fr-FR" sz="1800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Pour cela, j’ai organisé un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échange sur team-speak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avec une représentante du métier coté Région Occitanie pour qu’elle puisse m’expliquer en détail les processus métier et les attentes sur les améliorations que je dois implémenter.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60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7FE6EF-202E-A7D1-C7D9-C097A0BA9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 et objectifs du Hub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20B842-DB1B-4065-F317-B4D9AEC8C2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373524"/>
            <a:ext cx="8694148" cy="5939305"/>
          </a:xfrm>
        </p:spPr>
        <p:txBody>
          <a:bodyPr/>
          <a:lstStyle/>
          <a:p>
            <a:r>
              <a:rPr lang="fr-FR" b="1" dirty="0"/>
              <a:t>Qui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créateurs</a:t>
            </a:r>
            <a:r>
              <a:rPr lang="fr-FR" dirty="0"/>
              <a:t>, </a:t>
            </a:r>
            <a:r>
              <a:rPr lang="fr-FR" b="1" dirty="0"/>
              <a:t>repreneurs</a:t>
            </a:r>
            <a:r>
              <a:rPr lang="fr-FR" dirty="0"/>
              <a:t> et </a:t>
            </a:r>
            <a:r>
              <a:rPr lang="fr-FR" b="1" dirty="0"/>
              <a:t>chefs d'entreprises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Le Réseau des Développeurs Economiques </a:t>
            </a:r>
            <a:r>
              <a:rPr lang="fr-FR" dirty="0"/>
              <a:t>Occitanie intégré territorialisé piloté par la Région (400 structures et 1.600 membres) </a:t>
            </a:r>
          </a:p>
          <a:p>
            <a:endParaRPr lang="fr-FR" dirty="0"/>
          </a:p>
          <a:p>
            <a:r>
              <a:rPr lang="fr-FR" dirty="0"/>
              <a:t>Chaque membre dispose d’un </a:t>
            </a:r>
            <a:r>
              <a:rPr lang="fr-FR" b="1" dirty="0"/>
              <a:t>espace partenaire </a:t>
            </a:r>
            <a:r>
              <a:rPr lang="fr-FR" dirty="0"/>
              <a:t>dans le Hub qui lui permet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D'obtenir des informations sur les </a:t>
            </a:r>
            <a:r>
              <a:rPr lang="fr-FR" b="1" dirty="0"/>
              <a:t>aides et appels à projets des financeurs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consulter les </a:t>
            </a:r>
            <a:r>
              <a:rPr lang="fr-FR" b="1" dirty="0"/>
              <a:t>actualités de la Région et les évènements économiques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 bénéficier d’un espace personnalisé pour accéder : </a:t>
            </a:r>
          </a:p>
          <a:p>
            <a:endParaRPr lang="fr-FR" dirty="0"/>
          </a:p>
          <a:p>
            <a:pPr marL="461250" lvl="7" indent="-285750">
              <a:buFont typeface="Wingdings" panose="05000000000000000000" pitchFamily="2" charset="2"/>
              <a:buChar char="Ø"/>
            </a:pPr>
            <a:r>
              <a:rPr lang="fr-FR" sz="1400" dirty="0"/>
              <a:t>À un référent</a:t>
            </a:r>
          </a:p>
          <a:p>
            <a:pPr marL="461250" lvl="7" indent="-285750">
              <a:buFont typeface="Wingdings" panose="05000000000000000000" pitchFamily="2" charset="2"/>
              <a:buChar char="Ø"/>
            </a:pPr>
            <a:r>
              <a:rPr lang="fr-FR" sz="1400" dirty="0"/>
              <a:t>À un parcours qui lui permettra d’identifier le(s) financement(s) adapté(s) à son projet. </a:t>
            </a:r>
          </a:p>
          <a:p>
            <a:pPr marL="461250" lvl="7" indent="-285750">
              <a:buFont typeface="Wingdings" panose="05000000000000000000" pitchFamily="2" charset="2"/>
              <a:buChar char="Ø"/>
            </a:pPr>
            <a:r>
              <a:rPr lang="fr-FR" sz="1400" dirty="0"/>
              <a:t>À des actualités et évènements relatifs à sa ou ses filières. </a:t>
            </a:r>
          </a:p>
          <a:p>
            <a:pPr marL="461250" lvl="7" indent="-285750">
              <a:buFont typeface="Wingdings" panose="05000000000000000000" pitchFamily="2" charset="2"/>
              <a:buChar char="Ø"/>
            </a:pPr>
            <a:r>
              <a:rPr lang="fr-FR" sz="1400" dirty="0"/>
              <a:t>Au dépôt en ligne des demandes d’aide.</a:t>
            </a:r>
          </a:p>
          <a:p>
            <a:pPr marL="461250" lvl="7" indent="-285750">
              <a:buFont typeface="Wingdings" panose="05000000000000000000" pitchFamily="2" charset="2"/>
              <a:buChar char="Ø"/>
            </a:pPr>
            <a:r>
              <a:rPr lang="fr-FR" sz="1400" dirty="0"/>
              <a:t>Au suivi de l’état d’avancement des dossiers déposés. </a:t>
            </a:r>
          </a:p>
          <a:p>
            <a:r>
              <a:rPr lang="fr-FR" dirty="0"/>
              <a:t> 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079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558E8-4AEC-2DCF-94C6-D5951B82F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de l’existant du Hub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627B4F-602D-1739-9FF6-CEB03E610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279072"/>
            <a:ext cx="8694148" cy="5172528"/>
          </a:xfrm>
        </p:spPr>
        <p:txBody>
          <a:bodyPr/>
          <a:lstStyle/>
          <a:p>
            <a:r>
              <a:rPr lang="fr-FR" sz="2000" dirty="0">
                <a:solidFill>
                  <a:schemeClr val="accent1"/>
                </a:solidFill>
              </a:rPr>
              <a:t>Les partenaires et dépendances :</a:t>
            </a:r>
            <a:endParaRPr lang="fr-FR" dirty="0"/>
          </a:p>
          <a:p>
            <a:r>
              <a:rPr lang="fr-FR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Les gestionnaires d'identités : 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La </a:t>
            </a: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GDI Entreprise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pour les mandataires et les ayants droits des entreprises ainsi que les porteurs de projet. 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La </a:t>
            </a: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GDI Partenaire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pour les accès au Back-Office et au Front Agent des agents de la Région Occitanie et des partenaires</a:t>
            </a:r>
          </a:p>
          <a:p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Les API Externes : 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L'API Entreprise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: informations administratives des entreprises. </a:t>
            </a:r>
          </a:p>
          <a:p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Progos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: les dossiers de subventions  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SPIP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: actualités de la Région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Grand Angle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: (GDA) paiements faits par la Région et versées aux entreprises.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BPI France :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les "dossiers projeteurs" des entreprises.</a:t>
            </a:r>
            <a:endParaRPr lang="fr-F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Verdana" panose="020B0604030504040204" pitchFamily="34" charset="0"/>
            </a:endParaRPr>
          </a:p>
          <a:p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9631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8520C-6DAA-82CA-D9AE-437326C9B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Fonctionnalités du Hub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47192F-D34F-2AC6-F04E-5A55DA0EBD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290974"/>
            <a:ext cx="8694148" cy="5381845"/>
          </a:xfrm>
        </p:spPr>
        <p:txBody>
          <a:bodyPr/>
          <a:lstStyle/>
          <a:p>
            <a:r>
              <a:rPr lang="fr-FR" b="1" dirty="0"/>
              <a:t>3 portails web avec des fonctionnalités différentes :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b="1" dirty="0"/>
              <a:t>Front-entreprise</a:t>
            </a:r>
            <a:r>
              <a:rPr lang="fr-FR" dirty="0"/>
              <a:t> où les entreprises (mandataires, collaborateurs, prestataires externes) peuvent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Consulter les Actualités et les boites à 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Rechercher des financements et des évènements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Choisir un référent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 un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Suivre des dossiers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b="1" dirty="0"/>
              <a:t>Front-agent </a:t>
            </a:r>
            <a:r>
              <a:rPr lang="fr-FR" dirty="0"/>
              <a:t>où Agents région, Ad’OCC, et les partenaires Région (CMA, CCI) peuvent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Rechercher des entreprises (contact), des financements et des interlocuteurs,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Recevoir des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Ajouter un acteur dans un groupe projet, un événement d’une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Consultation l’historique, le portefeuille d’entreprise et créateurs-repreneurs, l’annuaire, le dossier projecteurs (BPI)</a:t>
            </a:r>
          </a:p>
        </p:txBody>
      </p:sp>
    </p:spTree>
    <p:extLst>
      <p:ext uri="{BB962C8B-B14F-4D97-AF65-F5344CB8AC3E}">
        <p14:creationId xmlns:p14="http://schemas.microsoft.com/office/powerpoint/2010/main" val="229684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C690732-32A7-2817-6DAE-8EFE04D2A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Historique et présentation du groupe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7FB7A1-6860-7D51-9B52-8EAE0401B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" y="5153763"/>
            <a:ext cx="1701165" cy="9398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45742E-597F-2360-86AC-33A8A73D2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88" y="5153963"/>
            <a:ext cx="1632099" cy="9396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CCDC3E-80F7-B1CB-73EA-A207F8C00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30" y="3791285"/>
            <a:ext cx="2188856" cy="29736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BEE0B8-A680-F9A6-16F9-E12A10BD5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11" y="5152193"/>
            <a:ext cx="1354689" cy="93960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69B546-BDC8-E418-AB96-05AE4C58C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46" y="3791285"/>
            <a:ext cx="2124710" cy="2973705"/>
          </a:xfrm>
          <a:prstGeom prst="rect">
            <a:avLst/>
          </a:prstGeom>
        </p:spPr>
      </p:pic>
      <p:pic>
        <p:nvPicPr>
          <p:cNvPr id="11" name="Image 10" descr="Une image contenant carte&#10;&#10;Description générée automatiquement">
            <a:extLst>
              <a:ext uri="{FF2B5EF4-FFF2-40B4-BE49-F238E27FC236}">
                <a16:creationId xmlns:a16="http://schemas.microsoft.com/office/drawing/2014/main" id="{16784525-95F3-F6D6-6CDF-5C08ED108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5" y="2957195"/>
            <a:ext cx="4883644" cy="2194998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CA4619-7741-1A1A-AE2E-6217EC3424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18" y="1305780"/>
            <a:ext cx="1537750" cy="448948"/>
          </a:xfrm>
          <a:prstGeom prst="rect">
            <a:avLst/>
          </a:prstGeom>
        </p:spPr>
      </p:pic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D3587A4E-92F6-46B7-62B2-6CA0B0F0346D}"/>
              </a:ext>
            </a:extLst>
          </p:cNvPr>
          <p:cNvSpPr txBox="1">
            <a:spLocks/>
          </p:cNvSpPr>
          <p:nvPr/>
        </p:nvSpPr>
        <p:spPr>
          <a:xfrm>
            <a:off x="209836" y="1429493"/>
            <a:ext cx="2618206" cy="625606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lvl1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378"/>
              </a:spcAft>
              <a:defRPr sz="1463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85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1970 « Groupe Français d’Informatique » </a:t>
            </a:r>
            <a:r>
              <a:rPr lang="fr-FR" sz="1600" b="1" dirty="0"/>
              <a:t>Gfi</a:t>
            </a:r>
            <a:endParaRPr lang="fr-FR" sz="1600" dirty="0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4D3EEF3-20E8-8622-FF09-4FB73CF70E38}"/>
              </a:ext>
            </a:extLst>
          </p:cNvPr>
          <p:cNvSpPr txBox="1">
            <a:spLocks/>
          </p:cNvSpPr>
          <p:nvPr/>
        </p:nvSpPr>
        <p:spPr>
          <a:xfrm>
            <a:off x="5353050" y="1429493"/>
            <a:ext cx="4457700" cy="1167293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lvl1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378"/>
              </a:spcAft>
              <a:defRPr sz="1463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85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</a:pPr>
            <a:r>
              <a:rPr lang="fr-FR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En 2020, l’ESN internationale se rebaptise pour incarner son </a:t>
            </a:r>
            <a:r>
              <a:rPr lang="fr-FR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ADN</a:t>
            </a:r>
            <a:r>
              <a:rPr lang="fr-FR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qui revendique </a:t>
            </a:r>
            <a:r>
              <a:rPr lang="fr-FR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l’esprit d’entreprenariat</a:t>
            </a:r>
            <a:r>
              <a:rPr lang="fr-FR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une </a:t>
            </a:r>
            <a:r>
              <a:rPr lang="fr-FR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ambition</a:t>
            </a:r>
            <a:r>
              <a:rPr lang="fr-FR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et un </a:t>
            </a:r>
            <a:r>
              <a:rPr lang="fr-FR" sz="16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esprit de conquête</a:t>
            </a:r>
            <a:r>
              <a:rPr lang="fr-FR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9A5B1ACA-4A87-72CE-5D6D-DB91DD140BFF}"/>
              </a:ext>
            </a:extLst>
          </p:cNvPr>
          <p:cNvSpPr txBox="1">
            <a:spLocks/>
          </p:cNvSpPr>
          <p:nvPr/>
        </p:nvSpPr>
        <p:spPr>
          <a:xfrm>
            <a:off x="5353050" y="2596786"/>
            <a:ext cx="4265097" cy="896450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lvl1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378"/>
              </a:spcAft>
              <a:defRPr sz="1463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85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Slogan : « </a:t>
            </a:r>
            <a:r>
              <a:rPr lang="fr-FR" sz="1600" b="1" dirty="0"/>
              <a:t>Positive digital flow </a:t>
            </a:r>
            <a:r>
              <a:rPr lang="fr-FR" sz="1600" dirty="0"/>
              <a:t>»  </a:t>
            </a:r>
            <a:r>
              <a:rPr lang="fr-FR" sz="1600" dirty="0">
                <a:sym typeface="Wingdings" panose="05000000000000000000" pitchFamily="2" charset="2"/>
              </a:rPr>
              <a:t> S</a:t>
            </a:r>
            <a:r>
              <a:rPr lang="fr-FR" sz="1600" dirty="0"/>
              <a:t>outenir la transformation digitale des entreprises. 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CD7F4129-27E9-2D15-98E5-B2CE6D27A0B2}"/>
              </a:ext>
            </a:extLst>
          </p:cNvPr>
          <p:cNvSpPr/>
          <p:nvPr/>
        </p:nvSpPr>
        <p:spPr>
          <a:xfrm>
            <a:off x="3007151" y="1762300"/>
            <a:ext cx="1862679" cy="3205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4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935BC7-DAD1-9FF7-4D46-6BE3988EEF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Fonctionnalités du Hub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D98F13-3D80-EB7A-AB44-72A76DD9E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418613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b="1" dirty="0"/>
              <a:t>Back-office</a:t>
            </a:r>
            <a:r>
              <a:rPr lang="fr-FR" dirty="0"/>
              <a:t> où les agents région (rôle Admin) peuvent gérer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structures d’accompagnement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dispositifs (financements)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interlocuteurs (référents, spécialistes)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outils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territoires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filières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actualités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encart extranet (Front agent)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brèves d’information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événements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687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47810-721E-BA55-4E7F-79ABC20A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73" y="697702"/>
            <a:ext cx="7561065" cy="436516"/>
          </a:xfrm>
        </p:spPr>
        <p:txBody>
          <a:bodyPr/>
          <a:lstStyle/>
          <a:p>
            <a:r>
              <a:rPr lang="fr-FR" dirty="0"/>
              <a:t>Spécification des besoins fonctionnels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14B91A-4772-0B1F-A5DB-07F8EFF29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2429113"/>
          </a:xfrm>
        </p:spPr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Un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diagramme de cas d’utilisation 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capture le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comportement d’un système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, d’un sous-système, d’une classe ou d’un composant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tel qu’un utilisateur extérieur le voit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. Il scinde la fonctionnalité du système en unités cohérentes, les cas d’utilisation, ayant un sens pour les acteurs.</a:t>
            </a:r>
          </a:p>
          <a:p>
            <a:endParaRPr lang="fr-FR" sz="1800" dirty="0">
              <a:latin typeface="Calibri" panose="020F0502020204030204" pitchFamily="34" charset="0"/>
              <a:ea typeface="Verdana" panose="020B0604030504040204" pitchFamily="34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Ce travail m’a permis de comprendre et de voir toutes les tâches associées à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un Agent Administrateur Région et ses interactions avec les systèmes Back-Office.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204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0A772A5-983B-5F71-ED8E-F6C4141B4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350"/>
            <a:ext cx="8483600" cy="568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326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87C83-DA0B-3D20-2607-6E3A40C5B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des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685F2C-162C-88F8-5FA7-E1A5F5760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3" y="1989474"/>
            <a:ext cx="8694148" cy="3349044"/>
          </a:xfrm>
        </p:spPr>
        <p:txBody>
          <a:bodyPr/>
          <a:lstStyle/>
          <a:p>
            <a:pPr lvl="0">
              <a:tabLst>
                <a:tab pos="457200" algn="l"/>
              </a:tabLs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Pas de documents de conception : 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reverse-engineering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de l’application et de la base de données.</a:t>
            </a:r>
            <a:b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endParaRPr lang="fr-FR" sz="1800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lvl="0">
              <a:tabLst>
                <a:tab pos="457200" algn="l"/>
              </a:tabLst>
            </a:pPr>
            <a:r>
              <a:rPr lang="fr-FR" sz="1800" dirty="0">
                <a:latin typeface="Calibri" panose="020F0502020204030204" pitchFamily="34" charset="0"/>
                <a:ea typeface="Verdana" panose="020B0604030504040204" pitchFamily="34" charset="0"/>
              </a:rPr>
              <a:t>M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éthodologie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Merise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:</a:t>
            </a:r>
            <a:endParaRPr lang="fr-FR" sz="1800" dirty="0">
              <a:solidFill>
                <a:srgbClr val="222C4A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Dictionnaire de donnée :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la liste de toutes les données à digitaliser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Modèle conceptuel des données : 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les données utilisées par le système d’information et leurs relations entre elles</a:t>
            </a:r>
            <a:endParaRPr lang="fr-FR" sz="1800" b="1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Modèle logique des données : 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la structure de la base de données</a:t>
            </a:r>
            <a:endParaRPr lang="fr-FR" sz="1800" b="1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endParaRPr lang="fr-FR" sz="1800" dirty="0">
              <a:effectLst/>
              <a:latin typeface="Calibri" panose="020F050202020403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12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978D9D-DEB9-9EF1-80D0-3E1EF944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30" y="730885"/>
            <a:ext cx="6047740" cy="53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851E989-84B4-35E6-27CA-581D48DE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920750"/>
            <a:ext cx="8114244" cy="52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EE218B-809E-4E7D-1C92-60700EB12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8237" y="1096522"/>
            <a:ext cx="6357622" cy="456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5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6D653-27B2-B074-69FC-9DF03962B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3B66CF-9A63-7E14-6B6A-5112E056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3" y="2343150"/>
            <a:ext cx="4132580" cy="3162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5D025E-C8BA-A840-9A6A-899254A3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94" y="2343150"/>
            <a:ext cx="4969611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55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88B7B8-C87B-E534-9A74-FAC315BBB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 Mission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9A2E47-1065-A63D-ACBD-3B2E34F74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923" y="1113174"/>
            <a:ext cx="8694148" cy="1107726"/>
          </a:xfrm>
        </p:spPr>
        <p:txBody>
          <a:bodyPr/>
          <a:lstStyle/>
          <a:p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Spécifications Fonctionnelles Détaillées </a:t>
            </a:r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qui désignent l’ensemble de documents décrivant en détail le </a:t>
            </a:r>
            <a:r>
              <a:rPr lang="fr-FR" sz="1800" b="1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comportement des fonctionnalités et sous-fonctions de la solution cible</a:t>
            </a:r>
          </a:p>
          <a:p>
            <a:r>
              <a:rPr lang="fr-FR" sz="1800" dirty="0"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Ce sont des documents à fournir à la livraison des évolutions.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23A7D9A-E26D-C142-85E6-6BB39776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" y="2636372"/>
            <a:ext cx="9816799" cy="42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A4691-BBFF-0A6E-5E9E-E22B933ED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Maquette et format du fichier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3F4B39-72EE-BBF9-4761-DD40E242B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022" y="2794000"/>
            <a:ext cx="8962827" cy="4416324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Fichier en format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csv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 rassemblant la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liste des dispositifs du Hub 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avec les champs suivants :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 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Id, Nom, Courriel, Catégorie, Phrase d’accroche, Chiffres clés, Actif, Type, Filières, Catégories du projet, Dépenses éligibles, Objectifs, Nature aide, Tags, NAF exclus, Date de création, Date </a:t>
            </a:r>
            <a:r>
              <a:rPr lang="fr-FR" sz="1800" dirty="0" err="1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MaJ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Date de départ, Date de fin, Operateur, Experts, Lien fiche descriptive (</a:t>
            </a:r>
            <a:r>
              <a:rPr lang="fr-FR" sz="1800" dirty="0" err="1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pdf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) (nom du document + nom pour l'affichage s'il y en a un spécifique), Documents, Documents visibles uniquement sur le portail Agents (Lien vers la FAQ, PDF), Liens de dépôt de dossier PDF (+ nom du lien s'il existe dans la colonne suivante, séparés par des slashs), Liens de dépôt de dossier URL (URL + nom du lien s'il existe, séparés par des slashs), Vidéos (nom de la vidéo : URL de la vidéo, séparés par des slashs), Age min, Age max, Nombre d’employés min, Nombre d’employés max, Lien URL de la page.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D4DB97-0C20-3C7F-2403-344C951E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3" y="1508504"/>
            <a:ext cx="8284542" cy="10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D8ECFC8-D449-D8A6-8244-D571ADF80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 France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65D033-0FD7-AF56-74AC-9A7577B0E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8148" y="1568760"/>
            <a:ext cx="4974010" cy="1860240"/>
          </a:xfrm>
        </p:spPr>
        <p:txBody>
          <a:bodyPr/>
          <a:lstStyle/>
          <a:p>
            <a:r>
              <a:rPr lang="fr-FR" sz="1800" dirty="0">
                <a:solidFill>
                  <a:srgbClr val="222C4A"/>
                </a:solidFill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F</a:t>
            </a:r>
            <a:r>
              <a:rPr lang="fr-FR" sz="1800" dirty="0">
                <a:solidFill>
                  <a:srgbClr val="222C4A"/>
                </a:solidFill>
                <a:effectLst/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orte implantation sur le territoire français en raison de son histoire</a:t>
            </a:r>
          </a:p>
          <a:p>
            <a:r>
              <a:rPr lang="fr-FR" sz="1800" b="1" dirty="0">
                <a:solidFill>
                  <a:srgbClr val="222C4A"/>
                </a:solidFill>
                <a:effectLst/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39% du chiffre d’affaires</a:t>
            </a:r>
            <a:r>
              <a:rPr lang="fr-FR" sz="1800" dirty="0">
                <a:solidFill>
                  <a:srgbClr val="222C4A"/>
                </a:solidFill>
                <a:effectLst/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1800" b="1" dirty="0">
                <a:solidFill>
                  <a:srgbClr val="222C4A"/>
                </a:solidFill>
                <a:effectLst/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11.000 consultants</a:t>
            </a:r>
            <a:endParaRPr lang="fr-FR" sz="1800" dirty="0">
              <a:solidFill>
                <a:srgbClr val="222C4A"/>
              </a:solidFill>
              <a:effectLst/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CD8D6D-C374-8E52-53A6-98719D07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595" y="4257674"/>
            <a:ext cx="3081852" cy="657225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19AD281B-E211-E87C-B9C5-6791913D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" y="1735455"/>
            <a:ext cx="4448810" cy="40716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F4EF7A-2460-D143-4BEB-A0ED590A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4004945"/>
            <a:ext cx="140335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01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148D26-EED4-D816-789A-4BB4796AB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Cas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02498A-5F1A-3FFC-9578-3BCEB6AF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71" y="1638034"/>
            <a:ext cx="6542457" cy="47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2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9715A-87D1-D3AD-27F2-357F7AD30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Besoin non fonctionnel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31E279-D6EC-C728-284A-650175C2D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2" y="1341774"/>
            <a:ext cx="8778677" cy="4747697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BF</a:t>
            </a:r>
            <a:r>
              <a:rPr lang="fr-FR" sz="1800" b="1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fonctionnalités concrètes du produit != </a:t>
            </a:r>
            <a:r>
              <a:rPr lang="fr-FR" sz="1800" dirty="0">
                <a:solidFill>
                  <a:srgbClr val="222C4A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BNF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: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indicateurs de qualité de l’exécution des besoins fonctionnels. </a:t>
            </a:r>
            <a:endParaRPr lang="fr-FR" sz="1800" dirty="0">
              <a:solidFill>
                <a:srgbClr val="222C4A"/>
              </a:solidFill>
              <a:effectLst/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Conformité du système à un environnement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normes réglementaires, licences ,…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Maintenabilité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traçage des erreurs, possibilité des mises à jour, testabilité, ..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Performance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charge utilisateurs / transactions.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Portabilité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compatibilité avec diverses plateformes, facilité de remplacement d’autres systèmes en place, facilité d’installation et de désinstallation de l’application, etc.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Fiabilité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capacité à gérer les erreurs du système, densité des défauts de qualité, capacité à être remis en état rapidement, capacité à résister aux attaques, etc.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Sécurité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traçage des MAJ des données, gestion de la confidentialité …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0" indent="-28575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Utilisation du système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facilité d’utilisation en limitant le nombre de clic à maximum 3 clics pour finaliser la transaction, rendre l’application attractive, 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965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742936-3CB9-5F51-ECFA-38C6D17A4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0FDE40A-182D-7039-BF70-BC70FEED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technique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B60E03-4505-183C-FDDE-FC3E2E48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3250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5D800-AB91-3A1F-7D69-079CBCC88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A23B34-31AF-849D-C75E-E001B49CC5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F3425-3FE8-0A98-397A-3FCB881F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D150983-70DA-5D96-77C2-8C018890D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7621DC-3417-1F20-8D24-1E225DFF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3250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0981DC-51C1-D685-80B0-6936D5AD6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07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2C6107E-654B-7FBE-EF05-569D19C7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3DEBEA-277B-FC9C-113D-6CD14469B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3250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AC1239-FB8D-2D66-4593-B0410AEB6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08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5BE52B0-B955-CE87-AACB-D770EA5F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Deploiement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F8471D-3785-8B98-BA30-6557165D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3250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E23E57-AF20-335B-A1CB-5069BC5AA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08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8D48FB-58A1-FF03-D074-D00F1458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B6FC24-9E20-BA9F-0E23-0BF80099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3250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B9106-B192-9E38-40A2-22618D4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projet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F8585-4F6C-EBF5-559C-03A19588AC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39508A-3DB3-09D3-8770-AEE492C2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2" y="607695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02ACF31-72C5-309A-5A27-E6450A29A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L’Agence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F449F9-E0F7-A4C9-FC09-3A896E11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8" y="1745740"/>
            <a:ext cx="8645326" cy="4902710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9BE89F8-229F-658E-4DE0-1012046B1F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43" y="1134219"/>
            <a:ext cx="8103195" cy="882023"/>
          </a:xfrm>
        </p:spPr>
        <p:txBody>
          <a:bodyPr/>
          <a:lstStyle/>
          <a:p>
            <a:pPr marL="107950">
              <a:spcAft>
                <a:spcPts val="1500"/>
              </a:spcAft>
            </a:pP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L’agence de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Toulouse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: la plus importante de la </a:t>
            </a:r>
            <a:r>
              <a:rPr lang="fr-FR" sz="1800" b="1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Branche Sud-Ouest</a:t>
            </a:r>
            <a:r>
              <a:rPr lang="fr-FR" sz="1800" dirty="0">
                <a:solidFill>
                  <a:srgbClr val="222C4A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. </a:t>
            </a:r>
            <a:endParaRPr lang="fr-FR" sz="1800" dirty="0">
              <a:solidFill>
                <a:srgbClr val="222C4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68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83C92E7-0ACA-85A2-C269-78277D327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Organisation des services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E2C04D-52B3-C606-E39A-1B3AF65BD8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474" y="1314710"/>
            <a:ext cx="4039791" cy="581300"/>
          </a:xfrm>
        </p:spPr>
        <p:txBody>
          <a:bodyPr/>
          <a:lstStyle/>
          <a:p>
            <a:r>
              <a:rPr lang="fr-FR" b="1" dirty="0"/>
              <a:t>Inetum AS Sud-Ouest </a:t>
            </a:r>
            <a:r>
              <a:rPr lang="fr-FR" dirty="0"/>
              <a:t>(Application Services) : pôles d’activités diverses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8193E7-8C36-6F98-4558-69FBEAABA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" y="2317986"/>
            <a:ext cx="4916892" cy="384231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57ACE25-BA22-E14D-0B28-56D30BEB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AD4B7D4-7E5E-24E2-AB88-F6F195879C96}"/>
              </a:ext>
            </a:extLst>
          </p:cNvPr>
          <p:cNvSpPr txBox="1">
            <a:spLocks/>
          </p:cNvSpPr>
          <p:nvPr/>
        </p:nvSpPr>
        <p:spPr>
          <a:xfrm>
            <a:off x="5316737" y="1314710"/>
            <a:ext cx="4039791" cy="3733317"/>
          </a:xfrm>
          <a:prstGeom prst="rect">
            <a:avLst/>
          </a:prstGeom>
        </p:spPr>
        <p:txBody>
          <a:bodyPr vert="horz" wrap="square" lIns="0" tIns="108000" rIns="0" bIns="0" rtlCol="0">
            <a:spAutoFit/>
          </a:bodyPr>
          <a:lstStyle>
            <a:lvl1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378"/>
              </a:spcAft>
              <a:defRPr sz="1463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0" indent="-131625" algn="l" eaLnBrk="1" hangingPunct="1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85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Partenariats</a:t>
            </a:r>
            <a:r>
              <a:rPr lang="fr-FR" dirty="0"/>
              <a:t> avec différents </a:t>
            </a:r>
            <a:r>
              <a:rPr lang="fr-FR" b="1" dirty="0"/>
              <a:t>entreprises</a:t>
            </a:r>
            <a:r>
              <a:rPr lang="fr-FR" dirty="0"/>
              <a:t> et </a:t>
            </a:r>
            <a:r>
              <a:rPr lang="fr-FR" b="1" dirty="0"/>
              <a:t>acteurs publics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Ministère de la Justice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Airbus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Rolls Royce en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Auchan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Ville de Madrid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…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79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C5F921B-E4A7-3D78-8493-748530D2F1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Squad 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122F67-D488-2A1A-CC71-C51D86A3D2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287" y="1146026"/>
            <a:ext cx="9316363" cy="1631972"/>
          </a:xfrm>
        </p:spPr>
        <p:txBody>
          <a:bodyPr/>
          <a:lstStyle/>
          <a:p>
            <a:r>
              <a:rPr lang="fr-FR" dirty="0"/>
              <a:t>En 2021 : Contrat avec le </a:t>
            </a:r>
            <a:r>
              <a:rPr lang="fr-FR" b="1" dirty="0"/>
              <a:t>Conseil Régional d’Occitanie</a:t>
            </a:r>
            <a:r>
              <a:rPr lang="fr-FR" dirty="0"/>
              <a:t> pour </a:t>
            </a:r>
            <a:r>
              <a:rPr lang="fr-FR" b="1" dirty="0"/>
              <a:t>80 applications</a:t>
            </a:r>
            <a:r>
              <a:rPr lang="fr-FR" dirty="0"/>
              <a:t>.</a:t>
            </a:r>
          </a:p>
          <a:p>
            <a:r>
              <a:rPr lang="fr-FR" b="1" dirty="0"/>
              <a:t>T</a:t>
            </a:r>
            <a:r>
              <a:rPr lang="fr-FR" dirty="0"/>
              <a:t>ierce </a:t>
            </a:r>
            <a:r>
              <a:rPr lang="fr-FR" b="1" dirty="0"/>
              <a:t>M</a:t>
            </a:r>
            <a:r>
              <a:rPr lang="fr-FR" dirty="0"/>
              <a:t>aintenance </a:t>
            </a:r>
            <a:r>
              <a:rPr lang="fr-FR" b="1" dirty="0"/>
              <a:t>A</a:t>
            </a:r>
            <a:r>
              <a:rPr lang="fr-FR" dirty="0"/>
              <a:t>pplicative (</a:t>
            </a:r>
            <a:r>
              <a:rPr lang="fr-FR" b="1" dirty="0"/>
              <a:t>TMA</a:t>
            </a:r>
            <a:r>
              <a:rPr lang="fr-FR" dirty="0"/>
              <a:t>) : Conception et maintenance et amélioration applicative.</a:t>
            </a:r>
          </a:p>
          <a:p>
            <a:r>
              <a:rPr lang="fr-FR" b="1" dirty="0"/>
              <a:t>M</a:t>
            </a:r>
            <a:r>
              <a:rPr lang="fr-FR" dirty="0"/>
              <a:t>ise en </a:t>
            </a:r>
            <a:r>
              <a:rPr lang="fr-FR" b="1" dirty="0"/>
              <a:t>C</a:t>
            </a:r>
            <a:r>
              <a:rPr lang="fr-FR" dirty="0"/>
              <a:t>onformité </a:t>
            </a:r>
            <a:r>
              <a:rPr lang="fr-FR" b="1" dirty="0"/>
              <a:t>O</a:t>
            </a:r>
            <a:r>
              <a:rPr lang="fr-FR" dirty="0"/>
              <a:t>pérationnelle (</a:t>
            </a:r>
            <a:r>
              <a:rPr lang="fr-FR" b="1" dirty="0"/>
              <a:t>MCO</a:t>
            </a:r>
            <a:r>
              <a:rPr lang="fr-FR" dirty="0"/>
              <a:t>) : Outils pleinement opérationnels à tout moment et en adéquation avec leur environnement technique.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E7B945-C3A6-8F96-7A78-C98441137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" y="2425700"/>
            <a:ext cx="3362623" cy="4432300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6B911BFC-B3E9-7E02-BC41-DAD6D24F0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21" y="3529430"/>
            <a:ext cx="3635292" cy="278511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34C1EC-ADCD-CB4D-D445-7E2FD0B080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93" y="3429000"/>
            <a:ext cx="2117248" cy="3412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3D044E-EC72-1866-99FC-635E1F37A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17" y="915960"/>
            <a:ext cx="944350" cy="6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129404-3657-97D2-783D-9EA1049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2905FD-47CD-676A-02D6-56FC95E72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C9EE7E6-552C-D865-042F-98DEAF4B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03" y="6089650"/>
            <a:ext cx="2336698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heme/theme1.xml><?xml version="1.0" encoding="utf-8"?>
<a:theme xmlns:a="http://schemas.openxmlformats.org/drawingml/2006/main" name="Organisation DSO AVV et INDUS V3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b03830-5364-428d-bcb4-8f0273384e3e">
      <UserInfo>
        <DisplayName/>
        <AccountId xsi:nil="true"/>
        <AccountType/>
      </UserInfo>
    </SharedWithUsers>
    <lcf76f155ced4ddcb4097134ff3c332f xmlns="0080b14c-e694-4d3d-b923-78c37d01f8ea">
      <Terms xmlns="http://schemas.microsoft.com/office/infopath/2007/PartnerControls"/>
    </lcf76f155ced4ddcb4097134ff3c332f>
    <TaxCatchAll xmlns="d65a72c7-7e11-44a4-8e3c-315ae3158d3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F1A3114A48C843BF13F4DF3916E5DC" ma:contentTypeVersion="16" ma:contentTypeDescription="Crée un document." ma:contentTypeScope="" ma:versionID="4755d9cefebb30b893345e3fd665ce05">
  <xsd:schema xmlns:xsd="http://www.w3.org/2001/XMLSchema" xmlns:xs="http://www.w3.org/2001/XMLSchema" xmlns:p="http://schemas.microsoft.com/office/2006/metadata/properties" xmlns:ns2="0080b14c-e694-4d3d-b923-78c37d01f8ea" xmlns:ns3="69b03830-5364-428d-bcb4-8f0273384e3e" xmlns:ns4="d65a72c7-7e11-44a4-8e3c-315ae3158d34" targetNamespace="http://schemas.microsoft.com/office/2006/metadata/properties" ma:root="true" ma:fieldsID="1b49e0e514859102363cbc34710d2b78" ns2:_="" ns3:_="" ns4:_="">
    <xsd:import namespace="0080b14c-e694-4d3d-b923-78c37d01f8ea"/>
    <xsd:import namespace="69b03830-5364-428d-bcb4-8f0273384e3e"/>
    <xsd:import namespace="d65a72c7-7e11-44a4-8e3c-315ae3158d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0b14c-e694-4d3d-b923-78c37d01f8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dece1a9e-e829-42a2-80ca-4303f8678d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03830-5364-428d-bcb4-8f0273384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72c7-7e11-44a4-8e3c-315ae3158d34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5c8990a-54d1-4e1e-a979-849856e11e93}" ma:internalName="TaxCatchAll" ma:showField="CatchAllData" ma:web="69b03830-5364-428d-bcb4-8f0273384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43F408-0C35-4C68-992E-47560AEC89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0823C4-8115-42D1-AEB0-1F2EBF78568B}">
  <ds:schemaRefs>
    <ds:schemaRef ds:uri="http://schemas.microsoft.com/office/2006/metadata/properties"/>
    <ds:schemaRef ds:uri="http://schemas.microsoft.com/office/infopath/2007/PartnerControls"/>
    <ds:schemaRef ds:uri="69b03830-5364-428d-bcb4-8f0273384e3e"/>
    <ds:schemaRef ds:uri="0080b14c-e694-4d3d-b923-78c37d01f8ea"/>
    <ds:schemaRef ds:uri="d65a72c7-7e11-44a4-8e3c-315ae3158d34"/>
  </ds:schemaRefs>
</ds:datastoreItem>
</file>

<file path=customXml/itemProps3.xml><?xml version="1.0" encoding="utf-8"?>
<ds:datastoreItem xmlns:ds="http://schemas.openxmlformats.org/officeDocument/2006/customXml" ds:itemID="{E0291EE3-D1F6-4548-B817-28D936DF0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0b14c-e694-4d3d-b923-78c37d01f8ea"/>
    <ds:schemaRef ds:uri="69b03830-5364-428d-bcb4-8f0273384e3e"/>
    <ds:schemaRef ds:uri="d65a72c7-7e11-44a4-8e3c-315ae3158d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Organisation DSO AVV et INDUS V3</Template>
  <TotalTime>702</TotalTime>
  <Words>2642</Words>
  <Application>Microsoft Office PowerPoint</Application>
  <PresentationFormat>Format A4 (210 x 297 mm)</PresentationFormat>
  <Paragraphs>265</Paragraphs>
  <Slides>58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72" baseType="lpstr">
      <vt:lpstr>Arial</vt:lpstr>
      <vt:lpstr>Calibri</vt:lpstr>
      <vt:lpstr>Lucida Grande</vt:lpstr>
      <vt:lpstr>Myriad Pro</vt:lpstr>
      <vt:lpstr>Symbol</vt:lpstr>
      <vt:lpstr>Tahoma</vt:lpstr>
      <vt:lpstr>Verdana</vt:lpstr>
      <vt:lpstr>Wingdings</vt:lpstr>
      <vt:lpstr>Organisation DSO AVV et INDUS V3</vt:lpstr>
      <vt:lpstr>1_INETUM</vt:lpstr>
      <vt:lpstr>1_INETUM</vt:lpstr>
      <vt:lpstr>1_INETUM</vt:lpstr>
      <vt:lpstr>1_INETUM</vt:lpstr>
      <vt:lpstr>think-cell Slide</vt:lpstr>
      <vt:lpstr>Hub Entreprendre</vt:lpstr>
      <vt:lpstr>Sommaire</vt:lpstr>
      <vt:lpstr>Présentation de l’entreprise</vt:lpstr>
      <vt:lpstr>Historique et présentation du groupe</vt:lpstr>
      <vt:lpstr>En France</vt:lpstr>
      <vt:lpstr>L’Agence</vt:lpstr>
      <vt:lpstr>Organisation des services</vt:lpstr>
      <vt:lpstr>Squad 3</vt:lpstr>
      <vt:lpstr>Présentation du projet </vt:lpstr>
      <vt:lpstr>Enjeux stratégiques pour le Conseil Régional d’Occitanie</vt:lpstr>
      <vt:lpstr>Ecosystème de la plateforme Entreprise</vt:lpstr>
      <vt:lpstr>La plateforme Entreprise</vt:lpstr>
      <vt:lpstr>Les parcours, acteurs et métriques</vt:lpstr>
      <vt:lpstr>Les parcours, acteurs et métriques</vt:lpstr>
      <vt:lpstr>Les parcours, acteurs et métriques</vt:lpstr>
      <vt:lpstr>Les applications</vt:lpstr>
      <vt:lpstr>Hub Entreprendre</vt:lpstr>
      <vt:lpstr>Cahier des charges</vt:lpstr>
      <vt:lpstr>Cahier des charges</vt:lpstr>
      <vt:lpstr>Organisation : Squad 3</vt:lpstr>
      <vt:lpstr>Organisation : projet Hub-Entreprendre </vt:lpstr>
      <vt:lpstr>Organisation : projet Hub-Entreprendre </vt:lpstr>
      <vt:lpstr>Organisation : projet Hub-Entreprendre </vt:lpstr>
      <vt:lpstr>Processus de développement et de test</vt:lpstr>
      <vt:lpstr>Gestion des versions</vt:lpstr>
      <vt:lpstr>Echéances et répartition des tâches</vt:lpstr>
      <vt:lpstr>Productions attendues</vt:lpstr>
      <vt:lpstr>Environnement technique</vt:lpstr>
      <vt:lpstr>Contraintes du projet</vt:lpstr>
      <vt:lpstr>Missions annexes</vt:lpstr>
      <vt:lpstr>CARL Source – Education et Port</vt:lpstr>
      <vt:lpstr>CARL Source – Education et Port</vt:lpstr>
      <vt:lpstr>Présentation PowerPoint</vt:lpstr>
      <vt:lpstr>Conception fonctionnelle</vt:lpstr>
      <vt:lpstr>Pourquoi Conception fonctionnelle ?</vt:lpstr>
      <vt:lpstr>Analyse du besoin – Hub Entreprendre</vt:lpstr>
      <vt:lpstr>Contexte et objectifs du Hub</vt:lpstr>
      <vt:lpstr>Analyse de l’existant du Hub</vt:lpstr>
      <vt:lpstr>Fonctionnalités du Hub</vt:lpstr>
      <vt:lpstr>Fonctionnalités du Hub</vt:lpstr>
      <vt:lpstr>Spécification des besoins fonctionnels</vt:lpstr>
      <vt:lpstr>Présentation PowerPoint</vt:lpstr>
      <vt:lpstr>Spécification des données</vt:lpstr>
      <vt:lpstr>Présentation PowerPoint</vt:lpstr>
      <vt:lpstr>Présentation PowerPoint</vt:lpstr>
      <vt:lpstr>Présentation PowerPoint</vt:lpstr>
      <vt:lpstr>IHM</vt:lpstr>
      <vt:lpstr>Ma Mission</vt:lpstr>
      <vt:lpstr>Maquette et format du fichier</vt:lpstr>
      <vt:lpstr>Cas d’utilisation</vt:lpstr>
      <vt:lpstr>Besoin non fonctionnel</vt:lpstr>
      <vt:lpstr>Conception technique</vt:lpstr>
      <vt:lpstr>Présentation PowerPoint</vt:lpstr>
      <vt:lpstr>Implémentation</vt:lpstr>
      <vt:lpstr>Sécurité</vt:lpstr>
      <vt:lpstr>Deploiement</vt:lpstr>
      <vt:lpstr>Tests</vt:lpstr>
      <vt:lpstr>Bilan du projet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Organigramme TMA</dc:title>
  <dc:subject>Masque PowerPoint Gfi 2017</dc:subject>
  <dc:creator>cedric.delrue@gfi.fr</dc:creator>
  <cp:keywords>Masque; Modèle</cp:keywords>
  <cp:lastModifiedBy>MaT R</cp:lastModifiedBy>
  <cp:revision>390</cp:revision>
  <cp:lastPrinted>2017-01-24T17:37:38Z</cp:lastPrinted>
  <dcterms:created xsi:type="dcterms:W3CDTF">2017-09-04T14:23:47Z</dcterms:created>
  <dcterms:modified xsi:type="dcterms:W3CDTF">2022-08-20T20:11:09Z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0x0101007EF1A3114A48C843BF13F4DF3916E5DC</vt:lpwstr>
  </property>
  <property fmtid="{D5CDD505-2E9C-101B-9397-08002B2CF9AE}" pid="3" name="MSIP_Label_2fe6cd30-f34f-40ac-8b4a-f43ba5471208_Enabled">
    <vt:lpwstr>true</vt:lpwstr>
  </property>
  <property fmtid="{D5CDD505-2E9C-101B-9397-08002B2CF9AE}" pid="4" name="MSIP_Label_2fe6cd30-f34f-40ac-8b4a-f43ba5471208_SetDate">
    <vt:lpwstr>2022-02-11T11:16:53Z</vt:lpwstr>
  </property>
  <property fmtid="{D5CDD505-2E9C-101B-9397-08002B2CF9AE}" pid="5" name="MSIP_Label_2fe6cd30-f34f-40ac-8b4a-f43ba5471208_Method">
    <vt:lpwstr>Privileged</vt:lpwstr>
  </property>
  <property fmtid="{D5CDD505-2E9C-101B-9397-08002B2CF9AE}" pid="6" name="MSIP_Label_2fe6cd30-f34f-40ac-8b4a-f43ba5471208_Name">
    <vt:lpwstr>Personal</vt:lpwstr>
  </property>
  <property fmtid="{D5CDD505-2E9C-101B-9397-08002B2CF9AE}" pid="7" name="MSIP_Label_2fe6cd30-f34f-40ac-8b4a-f43ba5471208_SiteId">
    <vt:lpwstr>14cb4ab4-62b8-45a2-a944-e225383ee1f9</vt:lpwstr>
  </property>
  <property fmtid="{D5CDD505-2E9C-101B-9397-08002B2CF9AE}" pid="8" name="MSIP_Label_2fe6cd30-f34f-40ac-8b4a-f43ba5471208_ActionId">
    <vt:lpwstr>902329da-6488-4384-9992-38ce9dc7c9e8</vt:lpwstr>
  </property>
  <property fmtid="{D5CDD505-2E9C-101B-9397-08002B2CF9AE}" pid="9" name="MSIP_Label_2fe6cd30-f34f-40ac-8b4a-f43ba5471208_ContentBits">
    <vt:lpwstr>0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</Properties>
</file>